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3" r:id="rId1"/>
  </p:sldMasterIdLst>
  <p:sldIdLst>
    <p:sldId id="256" r:id="rId2"/>
    <p:sldId id="257" r:id="rId3"/>
    <p:sldId id="258" r:id="rId4"/>
    <p:sldId id="268" r:id="rId5"/>
    <p:sldId id="287" r:id="rId6"/>
    <p:sldId id="269" r:id="rId7"/>
    <p:sldId id="259" r:id="rId8"/>
    <p:sldId id="271" r:id="rId9"/>
    <p:sldId id="298" r:id="rId10"/>
    <p:sldId id="293" r:id="rId11"/>
    <p:sldId id="297" r:id="rId12"/>
    <p:sldId id="289" r:id="rId13"/>
    <p:sldId id="260" r:id="rId14"/>
    <p:sldId id="274" r:id="rId15"/>
    <p:sldId id="270" r:id="rId16"/>
    <p:sldId id="272" r:id="rId17"/>
    <p:sldId id="273" r:id="rId18"/>
    <p:sldId id="261" r:id="rId19"/>
    <p:sldId id="290" r:id="rId20"/>
    <p:sldId id="296" r:id="rId21"/>
    <p:sldId id="291" r:id="rId22"/>
    <p:sldId id="295" r:id="rId23"/>
    <p:sldId id="292" r:id="rId24"/>
    <p:sldId id="275" r:id="rId25"/>
    <p:sldId id="262" r:id="rId26"/>
    <p:sldId id="276" r:id="rId27"/>
    <p:sldId id="277" r:id="rId28"/>
    <p:sldId id="294" r:id="rId29"/>
    <p:sldId id="286" r:id="rId30"/>
    <p:sldId id="300"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charset="0"/>
        <a:ea typeface="+mn-ea"/>
        <a:cs typeface="Arial" charset="0"/>
      </a:defRPr>
    </a:lvl1pPr>
    <a:lvl2pPr marL="457200" algn="l" rtl="0" fontAlgn="base">
      <a:spcBef>
        <a:spcPct val="0"/>
      </a:spcBef>
      <a:spcAft>
        <a:spcPct val="0"/>
      </a:spcAft>
      <a:defRPr kern="1200">
        <a:solidFill>
          <a:schemeClr val="tx1"/>
        </a:solidFill>
        <a:latin typeface="Comic Sans MS" charset="0"/>
        <a:ea typeface="+mn-ea"/>
        <a:cs typeface="Arial" charset="0"/>
      </a:defRPr>
    </a:lvl2pPr>
    <a:lvl3pPr marL="914400" algn="l" rtl="0" fontAlgn="base">
      <a:spcBef>
        <a:spcPct val="0"/>
      </a:spcBef>
      <a:spcAft>
        <a:spcPct val="0"/>
      </a:spcAft>
      <a:defRPr kern="1200">
        <a:solidFill>
          <a:schemeClr val="tx1"/>
        </a:solidFill>
        <a:latin typeface="Comic Sans MS" charset="0"/>
        <a:ea typeface="+mn-ea"/>
        <a:cs typeface="Arial" charset="0"/>
      </a:defRPr>
    </a:lvl3pPr>
    <a:lvl4pPr marL="1371600" algn="l" rtl="0" fontAlgn="base">
      <a:spcBef>
        <a:spcPct val="0"/>
      </a:spcBef>
      <a:spcAft>
        <a:spcPct val="0"/>
      </a:spcAft>
      <a:defRPr kern="1200">
        <a:solidFill>
          <a:schemeClr val="tx1"/>
        </a:solidFill>
        <a:latin typeface="Comic Sans MS" charset="0"/>
        <a:ea typeface="+mn-ea"/>
        <a:cs typeface="Arial" charset="0"/>
      </a:defRPr>
    </a:lvl4pPr>
    <a:lvl5pPr marL="1828800" algn="l" rtl="0" fontAlgn="base">
      <a:spcBef>
        <a:spcPct val="0"/>
      </a:spcBef>
      <a:spcAft>
        <a:spcPct val="0"/>
      </a:spcAft>
      <a:defRPr kern="1200">
        <a:solidFill>
          <a:schemeClr val="tx1"/>
        </a:solidFill>
        <a:latin typeface="Comic Sans MS" charset="0"/>
        <a:ea typeface="+mn-ea"/>
        <a:cs typeface="Arial" charset="0"/>
      </a:defRPr>
    </a:lvl5pPr>
    <a:lvl6pPr marL="2286000" algn="l" defTabSz="914400" rtl="0" eaLnBrk="1" latinLnBrk="1" hangingPunct="1">
      <a:defRPr kern="1200">
        <a:solidFill>
          <a:schemeClr val="tx1"/>
        </a:solidFill>
        <a:latin typeface="Comic Sans MS" charset="0"/>
        <a:ea typeface="+mn-ea"/>
        <a:cs typeface="Arial" charset="0"/>
      </a:defRPr>
    </a:lvl6pPr>
    <a:lvl7pPr marL="2743200" algn="l" defTabSz="914400" rtl="0" eaLnBrk="1" latinLnBrk="1" hangingPunct="1">
      <a:defRPr kern="1200">
        <a:solidFill>
          <a:schemeClr val="tx1"/>
        </a:solidFill>
        <a:latin typeface="Comic Sans MS" charset="0"/>
        <a:ea typeface="+mn-ea"/>
        <a:cs typeface="Arial" charset="0"/>
      </a:defRPr>
    </a:lvl7pPr>
    <a:lvl8pPr marL="3200400" algn="l" defTabSz="914400" rtl="0" eaLnBrk="1" latinLnBrk="1" hangingPunct="1">
      <a:defRPr kern="1200">
        <a:solidFill>
          <a:schemeClr val="tx1"/>
        </a:solidFill>
        <a:latin typeface="Comic Sans MS" charset="0"/>
        <a:ea typeface="+mn-ea"/>
        <a:cs typeface="Arial" charset="0"/>
      </a:defRPr>
    </a:lvl8pPr>
    <a:lvl9pPr marL="3657600" algn="l" defTabSz="914400" rtl="0" eaLnBrk="1" latinLnBrk="1" hangingPunct="1">
      <a:defRPr kern="1200">
        <a:solidFill>
          <a:schemeClr val="tx1"/>
        </a:solidFill>
        <a:latin typeface="Comic Sans MS"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96"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ltLang="ko-KR" smtClean="0"/>
              <a:t>Click to edit Master subtitle style</a:t>
            </a:r>
            <a:endParaRPr kumimoji="0" lang="en-US"/>
          </a:p>
        </p:txBody>
      </p:sp>
      <p:sp>
        <p:nvSpPr>
          <p:cNvPr id="28" name="Date Placeholder 27"/>
          <p:cNvSpPr>
            <a:spLocks noGrp="1"/>
          </p:cNvSpPr>
          <p:nvPr>
            <p:ph type="dt" sz="half" idx="10"/>
          </p:nvPr>
        </p:nvSpPr>
        <p:spPr/>
        <p:txBody>
          <a:bodyPr/>
          <a:lstStyle/>
          <a:p>
            <a:endParaRPr lang="ko-KR" altLang="ko-KR"/>
          </a:p>
        </p:txBody>
      </p:sp>
      <p:sp>
        <p:nvSpPr>
          <p:cNvPr id="17" name="Footer Placeholder 16"/>
          <p:cNvSpPr>
            <a:spLocks noGrp="1"/>
          </p:cNvSpPr>
          <p:nvPr>
            <p:ph type="ftr" sz="quarter" idx="11"/>
          </p:nvPr>
        </p:nvSpPr>
        <p:spPr/>
        <p:txBody>
          <a:bodyPr/>
          <a:lstStyle/>
          <a:p>
            <a:endParaRPr lang="ko-KR" altLang="ko-K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1073699-8970-4150-B6F2-31C0A084CE52}" type="slidenum">
              <a:rPr lang="en-US" altLang="ko-KR" smtClean="0"/>
              <a:pPr/>
              <a:t>‹#›</a:t>
            </a:fld>
            <a:endParaRPr lang="en-US" altLang="ko-K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ltLang="ko-K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ko-K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4" name="Date Placeholder 3"/>
          <p:cNvSpPr>
            <a:spLocks noGrp="1"/>
          </p:cNvSpPr>
          <p:nvPr>
            <p:ph type="dt" sz="half" idx="10"/>
          </p:nvPr>
        </p:nvSpPr>
        <p:spPr/>
        <p:txBody>
          <a:bodyPr/>
          <a:lstStyle/>
          <a:p>
            <a:endParaRPr lang="ko-KR" altLang="ko-KR"/>
          </a:p>
        </p:txBody>
      </p:sp>
      <p:sp>
        <p:nvSpPr>
          <p:cNvPr id="5" name="Footer Placeholder 4"/>
          <p:cNvSpPr>
            <a:spLocks noGrp="1"/>
          </p:cNvSpPr>
          <p:nvPr>
            <p:ph type="ftr" sz="quarter" idx="11"/>
          </p:nvPr>
        </p:nvSpPr>
        <p:spPr/>
        <p:txBody>
          <a:bodyPr/>
          <a:lstStyle/>
          <a:p>
            <a:endParaRPr lang="ko-KR" altLang="ko-KR"/>
          </a:p>
        </p:txBody>
      </p:sp>
      <p:sp>
        <p:nvSpPr>
          <p:cNvPr id="6" name="Slide Number Placeholder 5"/>
          <p:cNvSpPr>
            <a:spLocks noGrp="1"/>
          </p:cNvSpPr>
          <p:nvPr>
            <p:ph type="sldNum" sz="quarter" idx="12"/>
          </p:nvPr>
        </p:nvSpPr>
        <p:spPr/>
        <p:txBody>
          <a:bodyPr/>
          <a:lstStyle/>
          <a:p>
            <a:fld id="{43D9BADC-F4CE-4050-9D5C-C7E6F15EB3D2}" type="slidenum">
              <a:rPr lang="en-US" altLang="ko-KR" smtClean="0"/>
              <a:pPr/>
              <a:t>‹#›</a:t>
            </a:fld>
            <a:endParaRPr lang="en-US" altLang="ko-K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263A65E-727E-4DCF-BF01-F752C47AE727}" type="slidenum">
              <a:rPr lang="en-US" altLang="ko-KR" smtClean="0"/>
              <a:pPr/>
              <a:t>‹#›</a:t>
            </a:fld>
            <a:endParaRPr lang="en-US" altLang="ko-K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4" name="Date Placeholder 3"/>
          <p:cNvSpPr>
            <a:spLocks noGrp="1"/>
          </p:cNvSpPr>
          <p:nvPr>
            <p:ph type="dt" sz="half" idx="10"/>
          </p:nvPr>
        </p:nvSpPr>
        <p:spPr/>
        <p:txBody>
          <a:bodyPr/>
          <a:lstStyle/>
          <a:p>
            <a:endParaRPr lang="ko-KR" altLang="ko-KR"/>
          </a:p>
        </p:txBody>
      </p:sp>
      <p:sp>
        <p:nvSpPr>
          <p:cNvPr id="5" name="Footer Placeholder 4"/>
          <p:cNvSpPr>
            <a:spLocks noGrp="1"/>
          </p:cNvSpPr>
          <p:nvPr>
            <p:ph type="ftr" sz="quarter" idx="11"/>
          </p:nvPr>
        </p:nvSpPr>
        <p:spPr/>
        <p:txBody>
          <a:bodyPr/>
          <a:lstStyle/>
          <a:p>
            <a:endParaRPr lang="ko-KR" altLang="ko-KR"/>
          </a:p>
        </p:txBody>
      </p:sp>
      <p:sp>
        <p:nvSpPr>
          <p:cNvPr id="2" name="Vertical Title 1"/>
          <p:cNvSpPr>
            <a:spLocks noGrp="1"/>
          </p:cNvSpPr>
          <p:nvPr>
            <p:ph type="title" orient="vert"/>
          </p:nvPr>
        </p:nvSpPr>
        <p:spPr>
          <a:xfrm>
            <a:off x="7391400" y="304801"/>
            <a:ext cx="1447800" cy="5851525"/>
          </a:xfrm>
        </p:spPr>
        <p:txBody>
          <a:bodyPr vert="eaVert"/>
          <a:lstStyle/>
          <a:p>
            <a:r>
              <a:rPr kumimoji="0" lang="en-US" altLang="ko-K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ltLang="ko-KR" smtClean="0"/>
              <a:t>Click to edit Master title style</a:t>
            </a:r>
            <a:endParaRPr kumimoji="0" lang="en-US"/>
          </a:p>
        </p:txBody>
      </p:sp>
      <p:sp>
        <p:nvSpPr>
          <p:cNvPr id="4" name="Date Placeholder 3"/>
          <p:cNvSpPr>
            <a:spLocks noGrp="1"/>
          </p:cNvSpPr>
          <p:nvPr>
            <p:ph type="dt" sz="half" idx="10"/>
          </p:nvPr>
        </p:nvSpPr>
        <p:spPr/>
        <p:txBody>
          <a:bodyPr/>
          <a:lstStyle/>
          <a:p>
            <a:endParaRPr lang="ko-KR" altLang="ko-KR"/>
          </a:p>
        </p:txBody>
      </p:sp>
      <p:sp>
        <p:nvSpPr>
          <p:cNvPr id="5" name="Footer Placeholder 4"/>
          <p:cNvSpPr>
            <a:spLocks noGrp="1"/>
          </p:cNvSpPr>
          <p:nvPr>
            <p:ph type="ftr" sz="quarter" idx="11"/>
          </p:nvPr>
        </p:nvSpPr>
        <p:spPr/>
        <p:txBody>
          <a:bodyPr/>
          <a:lstStyle/>
          <a:p>
            <a:endParaRPr lang="ko-KR" altLang="ko-KR"/>
          </a:p>
        </p:txBody>
      </p:sp>
      <p:sp>
        <p:nvSpPr>
          <p:cNvPr id="6" name="Slide Number Placeholder 5"/>
          <p:cNvSpPr>
            <a:spLocks noGrp="1"/>
          </p:cNvSpPr>
          <p:nvPr>
            <p:ph type="sldNum" sz="quarter" idx="12"/>
          </p:nvPr>
        </p:nvSpPr>
        <p:spPr>
          <a:xfrm>
            <a:off x="4361688" y="1026372"/>
            <a:ext cx="457200" cy="441325"/>
          </a:xfrm>
        </p:spPr>
        <p:txBody>
          <a:bodyPr/>
          <a:lstStyle/>
          <a:p>
            <a:fld id="{2DDC8CDF-6133-4302-9F4D-B6141746C549}" type="slidenum">
              <a:rPr lang="en-US" altLang="ko-KR" smtClean="0"/>
              <a:pPr/>
              <a:t>‹#›</a:t>
            </a:fld>
            <a:endParaRPr lang="en-US" altLang="ko-K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ltLang="ko-KR"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ko-KR" altLang="ko-KR"/>
          </a:p>
        </p:txBody>
      </p:sp>
      <p:sp>
        <p:nvSpPr>
          <p:cNvPr id="4" name="Date Placeholder 3"/>
          <p:cNvSpPr>
            <a:spLocks noGrp="1"/>
          </p:cNvSpPr>
          <p:nvPr>
            <p:ph type="dt" sz="half" idx="10"/>
          </p:nvPr>
        </p:nvSpPr>
        <p:spPr/>
        <p:txBody>
          <a:bodyPr/>
          <a:lstStyle/>
          <a:p>
            <a:endParaRPr lang="ko-KR" altLang="ko-K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17416C4-9CC3-420B-BC5F-07DF146A4BA4}" type="slidenum">
              <a:rPr lang="en-US" altLang="ko-KR" smtClean="0"/>
              <a:pPr/>
              <a:t>‹#›</a:t>
            </a:fld>
            <a:endParaRPr lang="en-US" altLang="ko-K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ltLang="ko-K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ltLang="ko-KR"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endParaRPr lang="ko-KR" altLang="ko-KR"/>
          </a:p>
        </p:txBody>
      </p:sp>
      <p:sp>
        <p:nvSpPr>
          <p:cNvPr id="6" name="Footer Placeholder 5"/>
          <p:cNvSpPr>
            <a:spLocks noGrp="1"/>
          </p:cNvSpPr>
          <p:nvPr>
            <p:ph type="ftr" sz="quarter" idx="11"/>
          </p:nvPr>
        </p:nvSpPr>
        <p:spPr/>
        <p:txBody>
          <a:bodyPr/>
          <a:lstStyle/>
          <a:p>
            <a:endParaRPr lang="ko-KR" altLang="ko-KR"/>
          </a:p>
        </p:txBody>
      </p:sp>
      <p:sp>
        <p:nvSpPr>
          <p:cNvPr id="7" name="Slide Number Placeholder 6"/>
          <p:cNvSpPr>
            <a:spLocks noGrp="1"/>
          </p:cNvSpPr>
          <p:nvPr>
            <p:ph type="sldNum" sz="quarter" idx="12"/>
          </p:nvPr>
        </p:nvSpPr>
        <p:spPr/>
        <p:txBody>
          <a:bodyPr/>
          <a:lstStyle/>
          <a:p>
            <a:fld id="{2E05207B-0B43-48B2-8013-DD10160D12CA}" type="slidenum">
              <a:rPr lang="en-US" altLang="ko-KR" smtClean="0"/>
              <a:pPr/>
              <a:t>‹#›</a:t>
            </a:fld>
            <a:endParaRPr lang="en-US" altLang="ko-K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ko-KR"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ltLang="ko-KR" smtClean="0"/>
              <a:t>Click to edit Master text styles</a:t>
            </a:r>
          </a:p>
        </p:txBody>
      </p:sp>
      <p:sp>
        <p:nvSpPr>
          <p:cNvPr id="7" name="Date Placeholder 6"/>
          <p:cNvSpPr>
            <a:spLocks noGrp="1"/>
          </p:cNvSpPr>
          <p:nvPr>
            <p:ph type="dt" sz="half" idx="10"/>
          </p:nvPr>
        </p:nvSpPr>
        <p:spPr/>
        <p:txBody>
          <a:bodyPr/>
          <a:lstStyle/>
          <a:p>
            <a:endParaRPr lang="ko-KR" altLang="ko-KR"/>
          </a:p>
        </p:txBody>
      </p:sp>
      <p:sp>
        <p:nvSpPr>
          <p:cNvPr id="8" name="Footer Placeholder 7"/>
          <p:cNvSpPr>
            <a:spLocks noGrp="1"/>
          </p:cNvSpPr>
          <p:nvPr>
            <p:ph type="ftr" sz="quarter" idx="11"/>
          </p:nvPr>
        </p:nvSpPr>
        <p:spPr>
          <a:xfrm>
            <a:off x="304800" y="6409944"/>
            <a:ext cx="3581400" cy="365760"/>
          </a:xfrm>
        </p:spPr>
        <p:txBody>
          <a:bodyPr/>
          <a:lstStyle/>
          <a:p>
            <a:endParaRPr lang="ko-KR" altLang="ko-K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B218C59-D510-4D94-A20D-110675FBF607}" type="slidenum">
              <a:rPr lang="en-US" altLang="ko-KR" smtClean="0"/>
              <a:pPr/>
              <a:t>‹#›</a:t>
            </a:fld>
            <a:endParaRPr lang="en-US" altLang="ko-KR"/>
          </a:p>
        </p:txBody>
      </p:sp>
      <p:sp>
        <p:nvSpPr>
          <p:cNvPr id="23" name="Title 22"/>
          <p:cNvSpPr>
            <a:spLocks noGrp="1"/>
          </p:cNvSpPr>
          <p:nvPr>
            <p:ph type="title"/>
          </p:nvPr>
        </p:nvSpPr>
        <p:spPr/>
        <p:txBody>
          <a:bodyPr rtlCol="0" anchor="b" anchorCtr="0"/>
          <a:lstStyle/>
          <a:p>
            <a:r>
              <a:rPr kumimoji="0" lang="en-US" altLang="ko-K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ko-KR" smtClean="0"/>
              <a:t>Click to edit Master title style</a:t>
            </a:r>
            <a:endParaRPr kumimoji="0" lang="en-US"/>
          </a:p>
        </p:txBody>
      </p:sp>
      <p:sp>
        <p:nvSpPr>
          <p:cNvPr id="3" name="Date Placeholder 2"/>
          <p:cNvSpPr>
            <a:spLocks noGrp="1"/>
          </p:cNvSpPr>
          <p:nvPr>
            <p:ph type="dt" sz="half" idx="10"/>
          </p:nvPr>
        </p:nvSpPr>
        <p:spPr/>
        <p:txBody>
          <a:bodyPr/>
          <a:lstStyle/>
          <a:p>
            <a:endParaRPr lang="ko-KR" altLang="ko-KR"/>
          </a:p>
        </p:txBody>
      </p:sp>
      <p:sp>
        <p:nvSpPr>
          <p:cNvPr id="4" name="Footer Placeholder 3"/>
          <p:cNvSpPr>
            <a:spLocks noGrp="1"/>
          </p:cNvSpPr>
          <p:nvPr>
            <p:ph type="ftr" sz="quarter" idx="11"/>
          </p:nvPr>
        </p:nvSpPr>
        <p:spPr/>
        <p:txBody>
          <a:bodyPr/>
          <a:lstStyle/>
          <a:p>
            <a:endParaRPr lang="ko-KR" altLang="ko-KR"/>
          </a:p>
        </p:txBody>
      </p:sp>
      <p:sp>
        <p:nvSpPr>
          <p:cNvPr id="5" name="Slide Number Placeholder 4"/>
          <p:cNvSpPr>
            <a:spLocks noGrp="1"/>
          </p:cNvSpPr>
          <p:nvPr>
            <p:ph type="sldNum" sz="quarter" idx="12"/>
          </p:nvPr>
        </p:nvSpPr>
        <p:spPr>
          <a:xfrm>
            <a:off x="4343400" y="1036020"/>
            <a:ext cx="457200" cy="441325"/>
          </a:xfrm>
        </p:spPr>
        <p:txBody>
          <a:bodyPr/>
          <a:lstStyle/>
          <a:p>
            <a:fld id="{3A2571F5-EDB6-415B-8316-B4B9267A7410}" type="slidenum">
              <a:rPr lang="en-US" altLang="ko-KR" smtClean="0"/>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ko-KR" altLang="ko-KR"/>
          </a:p>
        </p:txBody>
      </p:sp>
      <p:sp>
        <p:nvSpPr>
          <p:cNvPr id="3" name="Footer Placeholder 2"/>
          <p:cNvSpPr>
            <a:spLocks noGrp="1"/>
          </p:cNvSpPr>
          <p:nvPr>
            <p:ph type="ftr" sz="quarter" idx="11"/>
          </p:nvPr>
        </p:nvSpPr>
        <p:spPr/>
        <p:txBody>
          <a:bodyPr/>
          <a:lstStyle/>
          <a:p>
            <a:endParaRPr lang="ko-KR" altLang="ko-K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98D4DFE-2EF9-4296-9119-D04FD7E70FAB}" type="slidenum">
              <a:rPr lang="en-US" altLang="ko-KR" smtClean="0"/>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ltLang="ko-KR"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ltLang="ko-KR"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DBDDD19-1A96-4B95-A218-336EA00893F8}" type="slidenum">
              <a:rPr lang="en-US" altLang="ko-KR" smtClean="0"/>
              <a:pPr/>
              <a:t>‹#›</a:t>
            </a:fld>
            <a:endParaRPr lang="en-US" altLang="ko-K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endParaRPr lang="ko-KR" altLang="ko-KR"/>
          </a:p>
        </p:txBody>
      </p:sp>
      <p:sp>
        <p:nvSpPr>
          <p:cNvPr id="6" name="Footer Placeholder 5"/>
          <p:cNvSpPr>
            <a:spLocks noGrp="1"/>
          </p:cNvSpPr>
          <p:nvPr>
            <p:ph type="ftr" sz="quarter" idx="11"/>
          </p:nvPr>
        </p:nvSpPr>
        <p:spPr>
          <a:xfrm>
            <a:off x="301752" y="6410848"/>
            <a:ext cx="3383280" cy="365760"/>
          </a:xfrm>
        </p:spPr>
        <p:txBody>
          <a:bodyPr/>
          <a:lstStyle/>
          <a:p>
            <a:endParaRPr lang="ko-KR" altLang="ko-K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3C669E9-5CB6-4F5D-8B7D-F085037F87F4}" type="slidenum">
              <a:rPr lang="en-US" altLang="ko-KR" smtClean="0"/>
              <a:pPr/>
              <a:t>‹#›</a:t>
            </a:fld>
            <a:endParaRPr lang="en-US" altLang="ko-K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ltLang="ko-KR"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ltLang="ko-KR"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ltLang="ko-KR"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endParaRPr lang="ko-KR" altLang="ko-KR"/>
          </a:p>
        </p:txBody>
      </p:sp>
      <p:sp>
        <p:nvSpPr>
          <p:cNvPr id="6" name="Footer Placeholder 5"/>
          <p:cNvSpPr>
            <a:spLocks noGrp="1"/>
          </p:cNvSpPr>
          <p:nvPr>
            <p:ph type="ftr" sz="quarter" idx="11"/>
          </p:nvPr>
        </p:nvSpPr>
        <p:spPr>
          <a:xfrm>
            <a:off x="301752" y="6410848"/>
            <a:ext cx="3584448" cy="365760"/>
          </a:xfrm>
        </p:spPr>
        <p:txBody>
          <a:bodyPr/>
          <a:lstStyle/>
          <a:p>
            <a:endParaRPr lang="ko-KR"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ko-KR" altLang="ko-K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ko-KR" altLang="ko-K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1ECDC31-53FE-4F9E-A3D0-5116D4998361}" type="slidenum">
              <a:rPr lang="en-US" altLang="ko-KR" smtClean="0"/>
              <a:pPr/>
              <a:t>‹#›</a:t>
            </a:fld>
            <a:endParaRPr lang="en-US" altLang="ko-K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ltLang="ko-KR"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ltLang="ko-KR" smtClean="0"/>
              <a:t>Click to edit Master text styles</a:t>
            </a:r>
          </a:p>
          <a:p>
            <a:pPr lvl="1" eaLnBrk="1" latinLnBrk="0" hangingPunct="1"/>
            <a:r>
              <a:rPr kumimoji="0" lang="en-US" altLang="ko-KR" smtClean="0"/>
              <a:t>Second level</a:t>
            </a:r>
          </a:p>
          <a:p>
            <a:pPr lvl="2" eaLnBrk="1" latinLnBrk="0" hangingPunct="1"/>
            <a:r>
              <a:rPr kumimoji="0" lang="en-US" altLang="ko-KR" smtClean="0"/>
              <a:t>Third level</a:t>
            </a:r>
          </a:p>
          <a:p>
            <a:pPr lvl="3" eaLnBrk="1" latinLnBrk="0" hangingPunct="1"/>
            <a:r>
              <a:rPr kumimoji="0" lang="en-US" altLang="ko-KR" smtClean="0"/>
              <a:t>Fourth level</a:t>
            </a:r>
          </a:p>
          <a:p>
            <a:pPr lvl="4" eaLnBrk="1" latinLnBrk="0" hangingPunct="1"/>
            <a:r>
              <a:rPr kumimoji="0" lang="en-US" altLang="ko-KR"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ctr" rtl="0" eaLnBrk="1" latinLnBrk="1"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1"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1"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1"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1"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1"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1"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1"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1"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1"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1"/>
          </p:nvPr>
        </p:nvSpPr>
        <p:spPr/>
        <p:txBody>
          <a:bodyPr>
            <a:normAutofit/>
          </a:bodyPr>
          <a:lstStyle/>
          <a:p>
            <a:pPr eaLnBrk="1" hangingPunct="1">
              <a:defRPr/>
            </a:pPr>
            <a:r>
              <a:rPr lang="en-US" dirty="0" smtClean="0"/>
              <a:t>Dong A University</a:t>
            </a:r>
          </a:p>
          <a:p>
            <a:pPr eaLnBrk="1" hangingPunct="1">
              <a:defRPr/>
            </a:pPr>
            <a:r>
              <a:rPr lang="en-US" dirty="0" smtClean="0"/>
              <a:t>Department of Humanities</a:t>
            </a:r>
          </a:p>
          <a:p>
            <a:pPr eaLnBrk="1" hangingPunct="1">
              <a:defRPr/>
            </a:pPr>
            <a:endParaRPr lang="en-US" dirty="0" smtClean="0"/>
          </a:p>
          <a:p>
            <a:pPr eaLnBrk="1" hangingPunct="1">
              <a:defRPr/>
            </a:pPr>
            <a:r>
              <a:rPr lang="en-US" dirty="0" smtClean="0">
                <a:solidFill>
                  <a:schemeClr val="tx1"/>
                </a:solidFill>
              </a:rPr>
              <a:t>Professor Joseph Carrier</a:t>
            </a:r>
            <a:endParaRPr lang="en-US" dirty="0">
              <a:solidFill>
                <a:schemeClr val="tx1"/>
              </a:solidFill>
            </a:endParaRPr>
          </a:p>
        </p:txBody>
      </p:sp>
      <p:sp>
        <p:nvSpPr>
          <p:cNvPr id="10242" name="Rectangle 2"/>
          <p:cNvSpPr>
            <a:spLocks noGrp="1" noChangeArrowheads="1"/>
          </p:cNvSpPr>
          <p:nvPr>
            <p:ph type="ctrTitle"/>
          </p:nvPr>
        </p:nvSpPr>
        <p:spPr>
          <a:effectLst>
            <a:outerShdw dist="46662" dir="2115817" algn="ctr" rotWithShape="0">
              <a:schemeClr val="bg2">
                <a:alpha val="74997"/>
              </a:schemeClr>
            </a:outerShdw>
          </a:effectLst>
        </p:spPr>
        <p:txBody>
          <a:bodyPr>
            <a:normAutofit/>
          </a:bodyPr>
          <a:lstStyle/>
          <a:p>
            <a:pPr eaLnBrk="1" hangingPunct="1">
              <a:defRPr/>
            </a:pPr>
            <a:r>
              <a:rPr lang="en-US" dirty="0" smtClean="0">
                <a:solidFill>
                  <a:schemeClr val="folHlink"/>
                </a:solidFill>
              </a:rPr>
              <a:t>Timeline of 19</a:t>
            </a:r>
            <a:r>
              <a:rPr lang="en-US" baseline="30000" dirty="0" smtClean="0">
                <a:solidFill>
                  <a:schemeClr val="folHlink"/>
                </a:solidFill>
              </a:rPr>
              <a:t>th</a:t>
            </a:r>
            <a:r>
              <a:rPr lang="en-US" dirty="0" smtClean="0">
                <a:solidFill>
                  <a:schemeClr val="folHlink"/>
                </a:solidFill>
              </a:rPr>
              <a:t> Century </a:t>
            </a:r>
            <a:br>
              <a:rPr lang="en-US" dirty="0" smtClean="0">
                <a:solidFill>
                  <a:schemeClr val="folHlink"/>
                </a:solidFill>
              </a:rPr>
            </a:br>
            <a:r>
              <a:rPr lang="en-US" dirty="0" smtClean="0">
                <a:solidFill>
                  <a:schemeClr val="folHlink"/>
                </a:solidFill>
              </a:rPr>
              <a:t>American Literature</a:t>
            </a:r>
            <a:endParaRPr lang="en-US" dirty="0">
              <a:solidFill>
                <a:schemeClr val="folHlink"/>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3200" b="1" dirty="0" smtClean="0">
                <a:ea typeface="굴림" charset="-127"/>
              </a:rPr>
              <a:t>Age of Reason (1750-1800)</a:t>
            </a:r>
            <a:r>
              <a:rPr lang="en-US" altLang="ko-KR" sz="3200" dirty="0" smtClean="0">
                <a:ea typeface="굴림" charset="-127"/>
              </a:rPr>
              <a:t> </a:t>
            </a:r>
            <a:endParaRPr lang="ko-KR" altLang="en-US" sz="3200" dirty="0"/>
          </a:p>
        </p:txBody>
      </p:sp>
      <p:sp>
        <p:nvSpPr>
          <p:cNvPr id="3" name="Content Placeholder 2"/>
          <p:cNvSpPr>
            <a:spLocks noGrp="1"/>
          </p:cNvSpPr>
          <p:nvPr>
            <p:ph sz="quarter" idx="1"/>
          </p:nvPr>
        </p:nvSpPr>
        <p:spPr>
          <a:xfrm>
            <a:off x="301752" y="1527048"/>
            <a:ext cx="4270248" cy="4572000"/>
          </a:xfrm>
        </p:spPr>
        <p:txBody>
          <a:bodyPr>
            <a:normAutofit/>
          </a:bodyPr>
          <a:lstStyle/>
          <a:p>
            <a:r>
              <a:rPr lang="en-US" altLang="ko-KR" sz="2400" dirty="0" smtClean="0"/>
              <a:t>Thomas Paine (1737-1809)</a:t>
            </a:r>
          </a:p>
          <a:p>
            <a:pPr>
              <a:buNone/>
            </a:pPr>
            <a:r>
              <a:rPr lang="en-US" altLang="ko-KR" sz="2400" dirty="0" smtClean="0"/>
              <a:t> 	</a:t>
            </a:r>
            <a:r>
              <a:rPr lang="en-US" altLang="ko-KR" sz="2000" dirty="0" smtClean="0">
                <a:solidFill>
                  <a:schemeClr val="tx2"/>
                </a:solidFill>
              </a:rPr>
              <a:t>Thomas Paine published a political </a:t>
            </a:r>
            <a:r>
              <a:rPr lang="en-US" altLang="ko-KR" sz="2000" dirty="0" smtClean="0"/>
              <a:t>pamphlet</a:t>
            </a:r>
            <a:r>
              <a:rPr lang="en-US" altLang="ko-KR" sz="2000" dirty="0" smtClean="0">
                <a:solidFill>
                  <a:schemeClr val="tx2"/>
                </a:solidFill>
              </a:rPr>
              <a:t> titled Common Sense in 1776. It inspired many people and contained ideas that led to the Declaration of Independence and the Revolutionary War. He believed that all men are equal and that monarchy is a </a:t>
            </a:r>
            <a:r>
              <a:rPr lang="en-US" altLang="ko-KR" sz="2000" dirty="0" smtClean="0"/>
              <a:t>suppressive</a:t>
            </a:r>
            <a:r>
              <a:rPr lang="en-US" altLang="ko-KR" sz="2000" dirty="0" smtClean="0">
                <a:solidFill>
                  <a:schemeClr val="tx2"/>
                </a:solidFill>
              </a:rPr>
              <a:t> and evil institution. </a:t>
            </a:r>
            <a:r>
              <a:rPr lang="en-US" altLang="ko-KR" sz="2000" dirty="0" smtClean="0"/>
              <a:t>Advocated</a:t>
            </a:r>
            <a:r>
              <a:rPr lang="en-US" altLang="ko-KR" sz="2000" dirty="0" smtClean="0">
                <a:solidFill>
                  <a:schemeClr val="tx2"/>
                </a:solidFill>
              </a:rPr>
              <a:t> freedom and democracy.</a:t>
            </a:r>
            <a:endParaRPr lang="ko-KR" altLang="en-US" sz="2000" dirty="0">
              <a:solidFill>
                <a:schemeClr val="tx2"/>
              </a:solidFill>
            </a:endParaRPr>
          </a:p>
        </p:txBody>
      </p:sp>
      <p:pic>
        <p:nvPicPr>
          <p:cNvPr id="4" name="Picture 3" descr="images (2).jpg"/>
          <p:cNvPicPr>
            <a:picLocks noChangeAspect="1"/>
          </p:cNvPicPr>
          <p:nvPr/>
        </p:nvPicPr>
        <p:blipFill>
          <a:blip r:embed="rId2"/>
          <a:stretch>
            <a:fillRect/>
          </a:stretch>
        </p:blipFill>
        <p:spPr>
          <a:xfrm>
            <a:off x="5181600" y="1752600"/>
            <a:ext cx="2895600" cy="376281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3200" b="1" dirty="0" smtClean="0">
                <a:ea typeface="굴림" charset="-127"/>
              </a:rPr>
              <a:t>Age of Reason (1750-1800)</a:t>
            </a:r>
            <a:r>
              <a:rPr lang="en-US" altLang="ko-KR" sz="3200" dirty="0" smtClean="0">
                <a:ea typeface="굴림" charset="-127"/>
              </a:rPr>
              <a:t> </a:t>
            </a:r>
            <a:endParaRPr lang="ko-KR" altLang="en-US" sz="3200" dirty="0"/>
          </a:p>
        </p:txBody>
      </p:sp>
      <p:sp>
        <p:nvSpPr>
          <p:cNvPr id="3" name="Content Placeholder 2"/>
          <p:cNvSpPr>
            <a:spLocks noGrp="1"/>
          </p:cNvSpPr>
          <p:nvPr>
            <p:ph sz="quarter" idx="1"/>
          </p:nvPr>
        </p:nvSpPr>
        <p:spPr>
          <a:xfrm>
            <a:off x="533400" y="2286000"/>
            <a:ext cx="8229600" cy="3657600"/>
          </a:xfrm>
        </p:spPr>
        <p:txBody>
          <a:bodyPr>
            <a:normAutofit fontScale="92500" lnSpcReduction="10000"/>
          </a:bodyPr>
          <a:lstStyle/>
          <a:p>
            <a:pPr>
              <a:buNone/>
            </a:pPr>
            <a:r>
              <a:rPr lang="en-US" altLang="ko-KR" dirty="0" smtClean="0"/>
              <a:t>	“My country is the world, and my religion is to do good.”</a:t>
            </a:r>
            <a:br>
              <a:rPr lang="en-US" altLang="ko-KR" dirty="0" smtClean="0"/>
            </a:br>
            <a:r>
              <a:rPr lang="en-US" altLang="ko-KR" dirty="0" smtClean="0"/>
              <a:t/>
            </a:r>
            <a:br>
              <a:rPr lang="en-US" altLang="ko-KR" dirty="0" smtClean="0"/>
            </a:br>
            <a:r>
              <a:rPr lang="en-US" altLang="ko-KR" dirty="0" smtClean="0"/>
              <a:t>“Society in every state is a blessing, but government, even in its best stage, is but a necessary evil; in its worst state an intolerable one.”</a:t>
            </a:r>
          </a:p>
          <a:p>
            <a:pPr>
              <a:buNone/>
            </a:pPr>
            <a:endParaRPr lang="en-US" altLang="ko-KR" dirty="0" smtClean="0"/>
          </a:p>
          <a:p>
            <a:pPr algn="r">
              <a:buNone/>
            </a:pPr>
            <a:r>
              <a:rPr lang="en-US" altLang="ko-KR" dirty="0" smtClean="0"/>
              <a:t>Thomas Paine</a:t>
            </a:r>
            <a:br>
              <a:rPr lang="en-US" altLang="ko-KR" dirty="0" smtClean="0"/>
            </a:br>
            <a:r>
              <a:rPr lang="en-US" altLang="ko-KR" dirty="0" smtClean="0"/>
              <a:t/>
            </a:r>
            <a:br>
              <a:rPr lang="en-US" altLang="ko-KR" dirty="0" smtClean="0"/>
            </a:br>
            <a:endParaRPr lang="ko-KR"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2800" dirty="0" smtClean="0"/>
              <a:t>Comparing Ideas: Puritanism vs. Enlightenment</a:t>
            </a:r>
            <a:endParaRPr lang="ko-KR" altLang="en-US" sz="2800" dirty="0"/>
          </a:p>
        </p:txBody>
      </p:sp>
      <p:graphicFrame>
        <p:nvGraphicFramePr>
          <p:cNvPr id="4" name="Content Placeholder 3"/>
          <p:cNvGraphicFramePr>
            <a:graphicFrameLocks noGrp="1"/>
          </p:cNvGraphicFramePr>
          <p:nvPr>
            <p:ph sz="quarter" idx="1"/>
          </p:nvPr>
        </p:nvGraphicFramePr>
        <p:xfrm>
          <a:off x="301625" y="1828799"/>
          <a:ext cx="8504238" cy="4191000"/>
        </p:xfrm>
        <a:graphic>
          <a:graphicData uri="http://schemas.openxmlformats.org/drawingml/2006/table">
            <a:tbl>
              <a:tblPr firstRow="1" bandRow="1">
                <a:tableStyleId>{5C22544A-7EE6-4342-B048-85BDC9FD1C3A}</a:tableStyleId>
              </a:tblPr>
              <a:tblGrid>
                <a:gridCol w="2834746"/>
                <a:gridCol w="2834746"/>
                <a:gridCol w="2834746"/>
              </a:tblGrid>
              <a:tr h="698500">
                <a:tc>
                  <a:txBody>
                    <a:bodyPr/>
                    <a:lstStyle/>
                    <a:p>
                      <a:pPr latinLnBrk="1"/>
                      <a:endParaRPr lang="ko-KR" altLang="en-US" dirty="0"/>
                    </a:p>
                  </a:txBody>
                  <a:tcPr/>
                </a:tc>
                <a:tc>
                  <a:txBody>
                    <a:bodyPr/>
                    <a:lstStyle/>
                    <a:p>
                      <a:pPr algn="ctr" latinLnBrk="1"/>
                      <a:r>
                        <a:rPr lang="en-US" altLang="ko-KR" sz="2400" dirty="0" smtClean="0"/>
                        <a:t>Puritanism</a:t>
                      </a:r>
                      <a:endParaRPr lang="ko-KR" altLang="en-US" sz="2400" dirty="0"/>
                    </a:p>
                  </a:txBody>
                  <a:tcPr/>
                </a:tc>
                <a:tc>
                  <a:txBody>
                    <a:bodyPr/>
                    <a:lstStyle/>
                    <a:p>
                      <a:pPr algn="ctr" latinLnBrk="1"/>
                      <a:r>
                        <a:rPr lang="en-US" altLang="ko-KR" sz="2400" dirty="0" smtClean="0"/>
                        <a:t>Enlightenment</a:t>
                      </a:r>
                      <a:endParaRPr lang="ko-KR" altLang="en-US" sz="2400" dirty="0"/>
                    </a:p>
                  </a:txBody>
                  <a:tcPr/>
                </a:tc>
              </a:tr>
              <a:tr h="698500">
                <a:tc>
                  <a:txBody>
                    <a:bodyPr/>
                    <a:lstStyle/>
                    <a:p>
                      <a:pPr latinLnBrk="1"/>
                      <a:r>
                        <a:rPr lang="en-US" altLang="ko-KR" dirty="0" smtClean="0"/>
                        <a:t>Mankind</a:t>
                      </a:r>
                      <a:endParaRPr lang="ko-KR" altLang="en-US" dirty="0"/>
                    </a:p>
                  </a:txBody>
                  <a:tcPr/>
                </a:tc>
                <a:tc>
                  <a:txBody>
                    <a:bodyPr/>
                    <a:lstStyle/>
                    <a:p>
                      <a:pPr algn="ctr" latinLnBrk="1"/>
                      <a:r>
                        <a:rPr lang="en-US" altLang="ko-KR" dirty="0" smtClean="0"/>
                        <a:t>Original</a:t>
                      </a:r>
                      <a:r>
                        <a:rPr lang="en-US" altLang="ko-KR" baseline="0" dirty="0" smtClean="0"/>
                        <a:t> Sin: Men are evil, born “sinners” </a:t>
                      </a:r>
                      <a:endParaRPr lang="ko-KR" altLang="en-US" dirty="0"/>
                    </a:p>
                  </a:txBody>
                  <a:tcPr/>
                </a:tc>
                <a:tc>
                  <a:txBody>
                    <a:bodyPr/>
                    <a:lstStyle/>
                    <a:p>
                      <a:pPr algn="ctr" latinLnBrk="1"/>
                      <a:r>
                        <a:rPr lang="en-US" altLang="ko-KR" dirty="0" smtClean="0"/>
                        <a:t>Noble Savage: Men are born pure</a:t>
                      </a:r>
                      <a:endParaRPr lang="ko-KR" altLang="en-US" dirty="0"/>
                    </a:p>
                  </a:txBody>
                  <a:tcPr/>
                </a:tc>
              </a:tr>
              <a:tr h="698500">
                <a:tc>
                  <a:txBody>
                    <a:bodyPr/>
                    <a:lstStyle/>
                    <a:p>
                      <a:pPr latinLnBrk="1"/>
                      <a:r>
                        <a:rPr lang="en-US" altLang="ko-KR" dirty="0" smtClean="0"/>
                        <a:t>Society/Government</a:t>
                      </a:r>
                      <a:endParaRPr lang="ko-KR" altLang="en-US" dirty="0"/>
                    </a:p>
                  </a:txBody>
                  <a:tcPr/>
                </a:tc>
                <a:tc>
                  <a:txBody>
                    <a:bodyPr/>
                    <a:lstStyle/>
                    <a:p>
                      <a:pPr algn="ctr" latinLnBrk="1"/>
                      <a:r>
                        <a:rPr lang="en-US" altLang="ko-KR" dirty="0" smtClean="0"/>
                        <a:t>Society is needed to control evil men</a:t>
                      </a:r>
                      <a:endParaRPr lang="ko-KR" altLang="en-US" dirty="0"/>
                    </a:p>
                  </a:txBody>
                  <a:tcPr/>
                </a:tc>
                <a:tc>
                  <a:txBody>
                    <a:bodyPr/>
                    <a:lstStyle/>
                    <a:p>
                      <a:pPr algn="ctr" latinLnBrk="1"/>
                      <a:r>
                        <a:rPr lang="en-US" altLang="ko-KR" dirty="0" smtClean="0"/>
                        <a:t>Society is bad and corrupts pure mankind</a:t>
                      </a:r>
                      <a:endParaRPr lang="ko-KR" altLang="en-US" dirty="0"/>
                    </a:p>
                  </a:txBody>
                  <a:tcPr/>
                </a:tc>
              </a:tr>
              <a:tr h="698500">
                <a:tc>
                  <a:txBody>
                    <a:bodyPr/>
                    <a:lstStyle/>
                    <a:p>
                      <a:pPr latinLnBrk="1"/>
                      <a:r>
                        <a:rPr lang="en-US" altLang="ko-KR" dirty="0" smtClean="0"/>
                        <a:t>Nature/Wilderness</a:t>
                      </a:r>
                      <a:endParaRPr lang="ko-KR" altLang="en-US" dirty="0"/>
                    </a:p>
                  </a:txBody>
                  <a:tcPr/>
                </a:tc>
                <a:tc>
                  <a:txBody>
                    <a:bodyPr/>
                    <a:lstStyle/>
                    <a:p>
                      <a:pPr algn="ctr" latinLnBrk="1"/>
                      <a:r>
                        <a:rPr lang="en-US" altLang="ko-KR" dirty="0" smtClean="0"/>
                        <a:t>Nature is meant to be used by men</a:t>
                      </a:r>
                      <a:endParaRPr lang="ko-KR" altLang="en-US" dirty="0"/>
                    </a:p>
                  </a:txBody>
                  <a:tcPr/>
                </a:tc>
                <a:tc>
                  <a:txBody>
                    <a:bodyPr/>
                    <a:lstStyle/>
                    <a:p>
                      <a:pPr algn="ctr" latinLnBrk="1"/>
                      <a:r>
                        <a:rPr lang="en-US" altLang="ko-KR" dirty="0" smtClean="0"/>
                        <a:t>Nature is meant to be studied</a:t>
                      </a:r>
                      <a:r>
                        <a:rPr lang="en-US" altLang="ko-KR" baseline="0" dirty="0" smtClean="0"/>
                        <a:t> by men</a:t>
                      </a:r>
                      <a:endParaRPr lang="ko-KR" altLang="en-US" dirty="0"/>
                    </a:p>
                  </a:txBody>
                  <a:tcPr/>
                </a:tc>
              </a:tr>
              <a:tr h="698500">
                <a:tc>
                  <a:txBody>
                    <a:bodyPr/>
                    <a:lstStyle/>
                    <a:p>
                      <a:pPr latinLnBrk="1"/>
                      <a:r>
                        <a:rPr lang="en-US" altLang="ko-KR" dirty="0" smtClean="0"/>
                        <a:t>Science and Religion</a:t>
                      </a:r>
                      <a:endParaRPr lang="ko-KR" altLang="en-US" dirty="0"/>
                    </a:p>
                  </a:txBody>
                  <a:tcPr/>
                </a:tc>
                <a:tc>
                  <a:txBody>
                    <a:bodyPr/>
                    <a:lstStyle/>
                    <a:p>
                      <a:pPr algn="ctr" latinLnBrk="1"/>
                      <a:r>
                        <a:rPr lang="en-US" altLang="ko-KR" dirty="0" smtClean="0"/>
                        <a:t>Mankind</a:t>
                      </a:r>
                      <a:r>
                        <a:rPr lang="en-US" altLang="ko-KR" baseline="0" dirty="0" smtClean="0"/>
                        <a:t> should not question God’s order</a:t>
                      </a:r>
                      <a:endParaRPr lang="ko-KR" altLang="en-US" dirty="0"/>
                    </a:p>
                  </a:txBody>
                  <a:tcPr/>
                </a:tc>
                <a:tc>
                  <a:txBody>
                    <a:bodyPr/>
                    <a:lstStyle/>
                    <a:p>
                      <a:pPr algn="ctr" latinLnBrk="1"/>
                      <a:r>
                        <a:rPr lang="en-US" altLang="ko-KR" dirty="0" smtClean="0"/>
                        <a:t>Science</a:t>
                      </a:r>
                      <a:r>
                        <a:rPr lang="en-US" altLang="ko-KR" baseline="0" dirty="0" smtClean="0"/>
                        <a:t> is a noble and important pursuit</a:t>
                      </a:r>
                      <a:endParaRPr lang="ko-KR" altLang="en-US" dirty="0"/>
                    </a:p>
                  </a:txBody>
                  <a:tcPr/>
                </a:tc>
              </a:tr>
              <a:tr h="698500">
                <a:tc>
                  <a:txBody>
                    <a:bodyPr/>
                    <a:lstStyle/>
                    <a:p>
                      <a:pPr latinLnBrk="1"/>
                      <a:r>
                        <a:rPr lang="en-US" altLang="ko-KR" dirty="0" smtClean="0"/>
                        <a:t>Art and Literature</a:t>
                      </a:r>
                      <a:endParaRPr lang="ko-KR" altLang="en-US" dirty="0"/>
                    </a:p>
                  </a:txBody>
                  <a:tcPr/>
                </a:tc>
                <a:tc>
                  <a:txBody>
                    <a:bodyPr/>
                    <a:lstStyle/>
                    <a:p>
                      <a:pPr algn="ctr" latinLnBrk="1"/>
                      <a:r>
                        <a:rPr lang="en-US" altLang="ko-KR" dirty="0" smtClean="0"/>
                        <a:t>All</a:t>
                      </a:r>
                      <a:r>
                        <a:rPr lang="en-US" altLang="ko-KR" baseline="0" dirty="0" smtClean="0"/>
                        <a:t>  non-Christian </a:t>
                      </a:r>
                      <a:r>
                        <a:rPr lang="en-US" altLang="ko-KR" dirty="0" smtClean="0"/>
                        <a:t>art</a:t>
                      </a:r>
                      <a:r>
                        <a:rPr lang="en-US" altLang="ko-KR" baseline="0" dirty="0" smtClean="0"/>
                        <a:t> or literature is evil</a:t>
                      </a:r>
                      <a:endParaRPr lang="ko-KR" altLang="en-US" dirty="0"/>
                    </a:p>
                  </a:txBody>
                  <a:tcPr/>
                </a:tc>
                <a:tc>
                  <a:txBody>
                    <a:bodyPr/>
                    <a:lstStyle/>
                    <a:p>
                      <a:pPr algn="ctr" latinLnBrk="1"/>
                      <a:r>
                        <a:rPr lang="en-US" altLang="ko-KR" dirty="0" smtClean="0"/>
                        <a:t>Emphasis</a:t>
                      </a:r>
                      <a:r>
                        <a:rPr lang="en-US" altLang="ko-KR" baseline="0" dirty="0" smtClean="0"/>
                        <a:t> on </a:t>
                      </a:r>
                      <a:r>
                        <a:rPr lang="en-US" altLang="ko-KR" baseline="0" smtClean="0"/>
                        <a:t>human intelligence</a:t>
                      </a:r>
                      <a:endParaRPr lang="ko-KR" alt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6870700" cy="914400"/>
          </a:xfrm>
        </p:spPr>
        <p:txBody>
          <a:bodyPr/>
          <a:lstStyle/>
          <a:p>
            <a:pPr eaLnBrk="1" hangingPunct="1"/>
            <a:r>
              <a:rPr lang="en-US" altLang="ko-KR" b="1" dirty="0" smtClean="0">
                <a:ea typeface="굴림" charset="-127"/>
              </a:rPr>
              <a:t>Romanticism (1800-1860)</a:t>
            </a:r>
          </a:p>
        </p:txBody>
      </p:sp>
      <p:sp>
        <p:nvSpPr>
          <p:cNvPr id="21507" name="Rectangle 5"/>
          <p:cNvSpPr>
            <a:spLocks noGrp="1" noChangeArrowheads="1"/>
          </p:cNvSpPr>
          <p:nvPr>
            <p:ph sz="quarter" idx="1"/>
          </p:nvPr>
        </p:nvSpPr>
        <p:spPr>
          <a:xfrm>
            <a:off x="685800" y="1676400"/>
            <a:ext cx="7696200" cy="4267200"/>
          </a:xfrm>
          <a:noFill/>
        </p:spPr>
        <p:txBody>
          <a:bodyPr>
            <a:noAutofit/>
          </a:bodyPr>
          <a:lstStyle/>
          <a:p>
            <a:pPr eaLnBrk="1" hangingPunct="1"/>
            <a:r>
              <a:rPr lang="en-US" altLang="ko-KR" sz="2000" dirty="0" smtClean="0">
                <a:ea typeface="굴림" charset="-127"/>
              </a:rPr>
              <a:t>Overview of Romanticism:</a:t>
            </a:r>
          </a:p>
          <a:p>
            <a:pPr eaLnBrk="1" hangingPunct="1"/>
            <a:endParaRPr lang="en-US" altLang="ko-KR" sz="2000" dirty="0" smtClean="0">
              <a:ea typeface="굴림" charset="-127"/>
            </a:endParaRPr>
          </a:p>
          <a:p>
            <a:pPr eaLnBrk="1" hangingPunct="1"/>
            <a:r>
              <a:rPr lang="en-US" altLang="ko-KR" sz="2000" b="1" dirty="0" smtClean="0">
                <a:ea typeface="굴림" charset="-127"/>
              </a:rPr>
              <a:t>Genre/Style : </a:t>
            </a:r>
            <a:r>
              <a:rPr lang="en-US" altLang="ko-KR" sz="2000" dirty="0" smtClean="0">
                <a:ea typeface="굴림" charset="-127"/>
              </a:rPr>
              <a:t>Character Sketches, Slave Narratives, Poetry, and short stories.</a:t>
            </a:r>
          </a:p>
          <a:p>
            <a:pPr eaLnBrk="1" hangingPunct="1"/>
            <a:r>
              <a:rPr lang="en-US" altLang="ko-KR" sz="2000" b="1" dirty="0" smtClean="0">
                <a:ea typeface="굴림" charset="-127"/>
              </a:rPr>
              <a:t>Effect/Aspects : </a:t>
            </a:r>
            <a:r>
              <a:rPr lang="en-US" altLang="ko-KR" sz="2000" dirty="0" smtClean="0">
                <a:ea typeface="굴림" charset="-127"/>
              </a:rPr>
              <a:t>Integrity of nature and freedom of imagination.</a:t>
            </a:r>
          </a:p>
          <a:p>
            <a:pPr eaLnBrk="1" hangingPunct="1"/>
            <a:r>
              <a:rPr lang="en-US" altLang="ko-KR" sz="2000" b="1" dirty="0" smtClean="0">
                <a:ea typeface="굴림" charset="-127"/>
              </a:rPr>
              <a:t>Historical Context : </a:t>
            </a:r>
            <a:r>
              <a:rPr lang="en-US" altLang="ko-KR" sz="2000" dirty="0" smtClean="0">
                <a:ea typeface="굴림" charset="-127"/>
              </a:rPr>
              <a:t>Publishing expands and industrial revolution brings new ideas. Romanticism begins in England and Germany.</a:t>
            </a:r>
          </a:p>
          <a:p>
            <a:pPr eaLnBrk="1" hangingPunct="1"/>
            <a:r>
              <a:rPr lang="en-US" altLang="ko-KR" sz="2000" b="1" dirty="0" smtClean="0">
                <a:ea typeface="굴림" charset="-127"/>
              </a:rPr>
              <a:t>Philosophical Emphasis: </a:t>
            </a:r>
            <a:r>
              <a:rPr lang="en-US" altLang="ko-KR" sz="2000" dirty="0" smtClean="0">
                <a:ea typeface="굴림" charset="-127"/>
              </a:rPr>
              <a:t>Romanticism is a reaction against the “reason” of the Enlightenment. They believe that truth is found in human emotion, especially through experiences in nature (Awe).</a:t>
            </a:r>
            <a:endParaRPr lang="en-US" altLang="ko-KR" sz="2000" b="1" dirty="0" smtClean="0">
              <a:ea typeface="굴림" charset="-127"/>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descr="http://www.fcps.k12.va.us/LongfellowMS/images/longfellowtheman.jpg"/>
          <p:cNvPicPr>
            <a:picLocks noChangeAspect="1" noChangeArrowheads="1"/>
          </p:cNvPicPr>
          <p:nvPr/>
        </p:nvPicPr>
        <p:blipFill>
          <a:blip r:embed="rId2"/>
          <a:srcRect/>
          <a:stretch>
            <a:fillRect/>
          </a:stretch>
        </p:blipFill>
        <p:spPr bwMode="auto">
          <a:xfrm>
            <a:off x="5181600" y="1828800"/>
            <a:ext cx="2971800" cy="3999430"/>
          </a:xfrm>
          <a:prstGeom prst="rect">
            <a:avLst/>
          </a:prstGeom>
          <a:noFill/>
          <a:ln w="9525">
            <a:noFill/>
            <a:miter lim="800000"/>
            <a:headEnd/>
            <a:tailEnd/>
          </a:ln>
        </p:spPr>
      </p:pic>
      <p:sp>
        <p:nvSpPr>
          <p:cNvPr id="25603" name="Rectangle 2"/>
          <p:cNvSpPr>
            <a:spLocks noGrp="1" noChangeArrowheads="1"/>
          </p:cNvSpPr>
          <p:nvPr>
            <p:ph type="title"/>
          </p:nvPr>
        </p:nvSpPr>
        <p:spPr>
          <a:xfrm>
            <a:off x="1371600" y="304800"/>
            <a:ext cx="6870700" cy="609600"/>
          </a:xfrm>
        </p:spPr>
        <p:txBody>
          <a:bodyPr>
            <a:normAutofit/>
          </a:bodyPr>
          <a:lstStyle/>
          <a:p>
            <a:r>
              <a:rPr lang="en-US" altLang="ko-KR" sz="3200" b="1" dirty="0" smtClean="0">
                <a:ea typeface="굴림" charset="-127"/>
              </a:rPr>
              <a:t>Romanticism (1800-1860)</a:t>
            </a:r>
          </a:p>
        </p:txBody>
      </p:sp>
      <p:sp>
        <p:nvSpPr>
          <p:cNvPr id="25604" name="Rectangle 3"/>
          <p:cNvSpPr>
            <a:spLocks noGrp="1" noChangeArrowheads="1"/>
          </p:cNvSpPr>
          <p:nvPr>
            <p:ph sz="quarter" idx="1"/>
          </p:nvPr>
        </p:nvSpPr>
        <p:spPr>
          <a:xfrm>
            <a:off x="533400" y="1600200"/>
            <a:ext cx="3810000" cy="4419600"/>
          </a:xfrm>
        </p:spPr>
        <p:txBody>
          <a:bodyPr>
            <a:normAutofit fontScale="70000" lnSpcReduction="20000"/>
          </a:bodyPr>
          <a:lstStyle/>
          <a:p>
            <a:pPr eaLnBrk="1" hangingPunct="1"/>
            <a:r>
              <a:rPr lang="en-US" altLang="ko-KR" sz="3400" dirty="0" smtClean="0">
                <a:ea typeface="굴림" charset="-127"/>
              </a:rPr>
              <a:t>Henry Wadsworth Longfellow (1807-1882)</a:t>
            </a:r>
          </a:p>
          <a:p>
            <a:pPr>
              <a:buNone/>
            </a:pPr>
            <a:r>
              <a:rPr lang="en-US" altLang="ko-KR" sz="3400" dirty="0" smtClean="0">
                <a:ea typeface="굴림" charset="-127"/>
              </a:rPr>
              <a:t>	</a:t>
            </a:r>
            <a:r>
              <a:rPr lang="en-US" altLang="ko-KR" sz="3200" dirty="0" smtClean="0">
                <a:solidFill>
                  <a:schemeClr val="tx2"/>
                </a:solidFill>
                <a:ea typeface="굴림" charset="-127"/>
              </a:rPr>
              <a:t>One of the most important Boston poets was Henry Wadsworth Longfellow.  Longfellow, a professor of modern languages at Harvard, was the best-known American poet of his day.  He was responsible for the </a:t>
            </a:r>
            <a:r>
              <a:rPr lang="en-US" altLang="ko-KR" sz="3200" dirty="0" smtClean="0">
                <a:ea typeface="굴림" charset="-127"/>
              </a:rPr>
              <a:t>sentimental</a:t>
            </a:r>
            <a:r>
              <a:rPr lang="en-US" altLang="ko-KR" sz="3200" dirty="0" smtClean="0">
                <a:solidFill>
                  <a:schemeClr val="tx2"/>
                </a:solidFill>
                <a:ea typeface="굴림" charset="-127"/>
              </a:rPr>
              <a:t>, historical and </a:t>
            </a:r>
            <a:r>
              <a:rPr lang="en-US" altLang="ko-KR" sz="3200" dirty="0" smtClean="0">
                <a:ea typeface="굴림" charset="-127"/>
              </a:rPr>
              <a:t>legendary</a:t>
            </a:r>
            <a:r>
              <a:rPr lang="en-US" altLang="ko-KR" sz="3200" dirty="0" smtClean="0">
                <a:solidFill>
                  <a:schemeClr val="tx2"/>
                </a:solidFill>
                <a:ea typeface="굴림" charset="-127"/>
              </a:rPr>
              <a:t> sense of the past that joined American and European traditions.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http://www.jimwegryn.com/Names/Washington%20Irving.jpg"/>
          <p:cNvPicPr>
            <a:picLocks noChangeAspect="1" noChangeArrowheads="1"/>
          </p:cNvPicPr>
          <p:nvPr/>
        </p:nvPicPr>
        <p:blipFill>
          <a:blip r:embed="rId2"/>
          <a:srcRect/>
          <a:stretch>
            <a:fillRect/>
          </a:stretch>
        </p:blipFill>
        <p:spPr bwMode="auto">
          <a:xfrm>
            <a:off x="5334000" y="1905000"/>
            <a:ext cx="2972727" cy="3505200"/>
          </a:xfrm>
          <a:prstGeom prst="rect">
            <a:avLst/>
          </a:prstGeom>
          <a:noFill/>
          <a:ln w="9525">
            <a:noFill/>
            <a:miter lim="800000"/>
            <a:headEnd/>
            <a:tailEnd/>
          </a:ln>
        </p:spPr>
      </p:pic>
      <p:sp>
        <p:nvSpPr>
          <p:cNvPr id="19459" name="Rectangle 2"/>
          <p:cNvSpPr>
            <a:spLocks noGrp="1" noChangeArrowheads="1"/>
          </p:cNvSpPr>
          <p:nvPr>
            <p:ph type="title"/>
          </p:nvPr>
        </p:nvSpPr>
        <p:spPr>
          <a:xfrm>
            <a:off x="152400" y="228600"/>
            <a:ext cx="8839200" cy="762000"/>
          </a:xfrm>
        </p:spPr>
        <p:txBody>
          <a:bodyPr>
            <a:normAutofit/>
          </a:bodyPr>
          <a:lstStyle/>
          <a:p>
            <a:pPr marL="838200" indent="-838200"/>
            <a:r>
              <a:rPr lang="en-US" altLang="ko-KR" sz="3200" b="1" dirty="0" smtClean="0">
                <a:ea typeface="굴림" charset="-127"/>
              </a:rPr>
              <a:t>Romanticism (1800-1860)</a:t>
            </a:r>
            <a:endParaRPr lang="en-US" altLang="ko-KR" sz="3200" dirty="0" smtClean="0">
              <a:ea typeface="굴림" charset="-127"/>
            </a:endParaRPr>
          </a:p>
        </p:txBody>
      </p:sp>
      <p:sp>
        <p:nvSpPr>
          <p:cNvPr id="19460" name="Rectangle 3"/>
          <p:cNvSpPr>
            <a:spLocks noGrp="1" noChangeArrowheads="1"/>
          </p:cNvSpPr>
          <p:nvPr>
            <p:ph sz="quarter" idx="1"/>
          </p:nvPr>
        </p:nvSpPr>
        <p:spPr>
          <a:xfrm>
            <a:off x="301752" y="1527048"/>
            <a:ext cx="4346448" cy="4572000"/>
          </a:xfrm>
        </p:spPr>
        <p:txBody>
          <a:bodyPr>
            <a:normAutofit/>
          </a:bodyPr>
          <a:lstStyle/>
          <a:p>
            <a:pPr eaLnBrk="1" hangingPunct="1">
              <a:lnSpc>
                <a:spcPct val="90000"/>
              </a:lnSpc>
            </a:pPr>
            <a:r>
              <a:rPr lang="en-US" altLang="ko-KR" sz="2400" dirty="0" smtClean="0">
                <a:ea typeface="굴림" charset="-127"/>
              </a:rPr>
              <a:t>Washington Irving (1783-1859) </a:t>
            </a:r>
          </a:p>
          <a:p>
            <a:pPr lvl="1" eaLnBrk="1" hangingPunct="1">
              <a:lnSpc>
                <a:spcPct val="90000"/>
              </a:lnSpc>
              <a:buNone/>
            </a:pPr>
            <a:r>
              <a:rPr lang="en-US" altLang="ko-KR" sz="2000" dirty="0" smtClean="0">
                <a:ea typeface="굴림" charset="-127"/>
              </a:rPr>
              <a:t>	He was the youngest of 11 children, born to a wealthy New York </a:t>
            </a:r>
            <a:r>
              <a:rPr lang="en-US" altLang="ko-KR" sz="2000" dirty="0" smtClean="0">
                <a:solidFill>
                  <a:schemeClr val="tx1"/>
                </a:solidFill>
                <a:ea typeface="굴림" charset="-127"/>
              </a:rPr>
              <a:t>mercantile</a:t>
            </a:r>
            <a:r>
              <a:rPr lang="en-US" altLang="ko-KR" sz="2000" dirty="0" smtClean="0">
                <a:ea typeface="굴림" charset="-127"/>
              </a:rPr>
              <a:t> family.  Washington Irving became a cultural and </a:t>
            </a:r>
            <a:r>
              <a:rPr lang="en-US" altLang="ko-KR" sz="2000" dirty="0" smtClean="0">
                <a:solidFill>
                  <a:schemeClr val="tx1"/>
                </a:solidFill>
                <a:ea typeface="굴림" charset="-127"/>
              </a:rPr>
              <a:t>diplomatic</a:t>
            </a:r>
            <a:r>
              <a:rPr lang="en-US" altLang="ko-KR" sz="2000" dirty="0" smtClean="0">
                <a:ea typeface="굴림" charset="-127"/>
              </a:rPr>
              <a:t> ambassador to Europe, like Benjamin Franklin and Nathaniel Hawthorne.  His stories are funny </a:t>
            </a:r>
            <a:r>
              <a:rPr lang="en-US" altLang="ko-KR" sz="2000" dirty="0" smtClean="0">
                <a:solidFill>
                  <a:schemeClr val="tx1"/>
                </a:solidFill>
                <a:ea typeface="굴림" charset="-127"/>
              </a:rPr>
              <a:t>caricatures</a:t>
            </a:r>
            <a:r>
              <a:rPr lang="en-US" altLang="ko-KR" sz="2000" dirty="0" smtClean="0">
                <a:ea typeface="굴림" charset="-127"/>
              </a:rPr>
              <a:t> of well-known New England </a:t>
            </a:r>
            <a:r>
              <a:rPr lang="en-US" altLang="ko-KR" sz="2000" dirty="0" smtClean="0">
                <a:solidFill>
                  <a:schemeClr val="tx1"/>
                </a:solidFill>
                <a:ea typeface="굴림" charset="-127"/>
              </a:rPr>
              <a:t>stereotypes</a:t>
            </a:r>
            <a:r>
              <a:rPr lang="en-US" altLang="ko-KR" sz="2000" dirty="0" smtClean="0">
                <a:ea typeface="굴림" charset="-127"/>
              </a:rPr>
              <a: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http://upload.wikimedia.org/wikipedia/fr/thumb/1/1a/Herman_melville.jpg/200px-Herman_melville.jpg"/>
          <p:cNvPicPr>
            <a:picLocks noChangeAspect="1" noChangeArrowheads="1"/>
          </p:cNvPicPr>
          <p:nvPr/>
        </p:nvPicPr>
        <p:blipFill>
          <a:blip r:embed="rId2"/>
          <a:srcRect/>
          <a:stretch>
            <a:fillRect/>
          </a:stretch>
        </p:blipFill>
        <p:spPr bwMode="auto">
          <a:xfrm>
            <a:off x="838200" y="1676400"/>
            <a:ext cx="3124200" cy="3857532"/>
          </a:xfrm>
          <a:prstGeom prst="rect">
            <a:avLst/>
          </a:prstGeom>
          <a:noFill/>
          <a:ln w="9525">
            <a:noFill/>
            <a:miter lim="800000"/>
            <a:headEnd/>
            <a:tailEnd/>
          </a:ln>
        </p:spPr>
      </p:pic>
      <p:sp>
        <p:nvSpPr>
          <p:cNvPr id="22531" name="Rectangle 2"/>
          <p:cNvSpPr>
            <a:spLocks noGrp="1" noChangeArrowheads="1"/>
          </p:cNvSpPr>
          <p:nvPr>
            <p:ph type="title"/>
          </p:nvPr>
        </p:nvSpPr>
        <p:spPr>
          <a:xfrm>
            <a:off x="1143000" y="152400"/>
            <a:ext cx="6870700" cy="762000"/>
          </a:xfrm>
        </p:spPr>
        <p:txBody>
          <a:bodyPr>
            <a:normAutofit/>
          </a:bodyPr>
          <a:lstStyle/>
          <a:p>
            <a:pPr eaLnBrk="1" hangingPunct="1"/>
            <a:r>
              <a:rPr lang="en-US" altLang="ko-KR" sz="3200" b="1" dirty="0" smtClean="0">
                <a:ea typeface="굴림" charset="-127"/>
              </a:rPr>
              <a:t>Romanticism (1800-1860)</a:t>
            </a:r>
          </a:p>
        </p:txBody>
      </p:sp>
      <p:sp>
        <p:nvSpPr>
          <p:cNvPr id="22532" name="Rectangle 3"/>
          <p:cNvSpPr>
            <a:spLocks noGrp="1" noChangeArrowheads="1"/>
          </p:cNvSpPr>
          <p:nvPr>
            <p:ph sz="quarter" idx="1"/>
          </p:nvPr>
        </p:nvSpPr>
        <p:spPr>
          <a:xfrm>
            <a:off x="4572000" y="1527048"/>
            <a:ext cx="4114800" cy="4572000"/>
          </a:xfrm>
        </p:spPr>
        <p:txBody>
          <a:bodyPr>
            <a:normAutofit lnSpcReduction="10000"/>
          </a:bodyPr>
          <a:lstStyle/>
          <a:p>
            <a:pPr eaLnBrk="1" hangingPunct="1">
              <a:lnSpc>
                <a:spcPct val="90000"/>
              </a:lnSpc>
            </a:pPr>
            <a:r>
              <a:rPr lang="en-US" altLang="ko-KR" sz="2400" dirty="0" smtClean="0">
                <a:ea typeface="굴림" charset="-127"/>
              </a:rPr>
              <a:t>Herman Melville (1819-1891)</a:t>
            </a:r>
          </a:p>
          <a:p>
            <a:pPr lvl="1" eaLnBrk="1" hangingPunct="1">
              <a:lnSpc>
                <a:spcPct val="90000"/>
              </a:lnSpc>
              <a:buNone/>
            </a:pPr>
            <a:r>
              <a:rPr lang="en-US" altLang="ko-KR" sz="2000" dirty="0" smtClean="0">
                <a:ea typeface="굴림" charset="-127"/>
              </a:rPr>
              <a:t>	Herman Melville was a </a:t>
            </a:r>
            <a:r>
              <a:rPr lang="en-US" altLang="ko-KR" sz="2000" dirty="0" smtClean="0">
                <a:solidFill>
                  <a:schemeClr val="tx1"/>
                </a:solidFill>
                <a:ea typeface="굴림" charset="-127"/>
              </a:rPr>
              <a:t>descendant</a:t>
            </a:r>
            <a:r>
              <a:rPr lang="en-US" altLang="ko-KR" sz="2000" dirty="0" smtClean="0">
                <a:ea typeface="굴림" charset="-127"/>
              </a:rPr>
              <a:t> of an old, wealthy family that fell suddenly into poverty upon the death of the father. At 19 he went to sea. His interest in sailors' lives grew naturally out of his own experiences, and most of his early novels grew out of his </a:t>
            </a:r>
            <a:r>
              <a:rPr lang="en-US" altLang="ko-KR" sz="2000" dirty="0" smtClean="0">
                <a:solidFill>
                  <a:schemeClr val="tx1"/>
                </a:solidFill>
                <a:ea typeface="굴림" charset="-127"/>
              </a:rPr>
              <a:t>voyages</a:t>
            </a:r>
            <a:r>
              <a:rPr lang="en-US" altLang="ko-KR" sz="2000" dirty="0" smtClean="0">
                <a:ea typeface="굴림" charset="-127"/>
              </a:rPr>
              <a:t>. In these we see the young Melville's wide, democratic experience and hatred of </a:t>
            </a:r>
            <a:r>
              <a:rPr lang="en-US" altLang="ko-KR" sz="2000" dirty="0" smtClean="0">
                <a:solidFill>
                  <a:schemeClr val="tx1"/>
                </a:solidFill>
                <a:ea typeface="굴림" charset="-127"/>
              </a:rPr>
              <a:t>tyranny</a:t>
            </a:r>
            <a:r>
              <a:rPr lang="en-US" altLang="ko-KR" sz="2000" dirty="0" smtClean="0">
                <a:ea typeface="굴림" charset="-127"/>
              </a:rPr>
              <a:t> and injustice.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http://opioids.com/opium/poe.jpg"/>
          <p:cNvPicPr>
            <a:picLocks noChangeAspect="1" noChangeArrowheads="1"/>
          </p:cNvPicPr>
          <p:nvPr/>
        </p:nvPicPr>
        <p:blipFill>
          <a:blip r:embed="rId2"/>
          <a:stretch>
            <a:fillRect/>
          </a:stretch>
        </p:blipFill>
        <p:spPr bwMode="auto">
          <a:xfrm>
            <a:off x="5181600" y="1905000"/>
            <a:ext cx="2971800" cy="3861831"/>
          </a:xfrm>
          <a:prstGeom prst="rect">
            <a:avLst/>
          </a:prstGeom>
          <a:noFill/>
          <a:ln w="9525">
            <a:noFill/>
            <a:miter lim="800000"/>
            <a:headEnd/>
            <a:tailEnd/>
          </a:ln>
        </p:spPr>
      </p:pic>
      <p:sp>
        <p:nvSpPr>
          <p:cNvPr id="23555" name="Rectangle 2"/>
          <p:cNvSpPr>
            <a:spLocks noGrp="1" noChangeArrowheads="1"/>
          </p:cNvSpPr>
          <p:nvPr>
            <p:ph type="title"/>
          </p:nvPr>
        </p:nvSpPr>
        <p:spPr>
          <a:xfrm>
            <a:off x="1066800" y="152400"/>
            <a:ext cx="6870700" cy="762000"/>
          </a:xfrm>
        </p:spPr>
        <p:txBody>
          <a:bodyPr>
            <a:normAutofit/>
          </a:bodyPr>
          <a:lstStyle/>
          <a:p>
            <a:pPr eaLnBrk="1" hangingPunct="1"/>
            <a:r>
              <a:rPr lang="en-US" altLang="ko-KR" sz="3200" b="1" dirty="0" smtClean="0">
                <a:ea typeface="굴림" charset="-127"/>
              </a:rPr>
              <a:t>Romanticism (1800-1860)</a:t>
            </a:r>
          </a:p>
        </p:txBody>
      </p:sp>
      <p:sp>
        <p:nvSpPr>
          <p:cNvPr id="23556" name="Rectangle 3"/>
          <p:cNvSpPr>
            <a:spLocks noGrp="1" noChangeArrowheads="1"/>
          </p:cNvSpPr>
          <p:nvPr>
            <p:ph sz="quarter" idx="1"/>
          </p:nvPr>
        </p:nvSpPr>
        <p:spPr>
          <a:xfrm>
            <a:off x="301752" y="1527048"/>
            <a:ext cx="4270248" cy="4572000"/>
          </a:xfrm>
        </p:spPr>
        <p:txBody>
          <a:bodyPr>
            <a:normAutofit/>
          </a:bodyPr>
          <a:lstStyle/>
          <a:p>
            <a:pPr eaLnBrk="1" hangingPunct="1"/>
            <a:r>
              <a:rPr lang="en-US" altLang="ko-KR" sz="2400" dirty="0" smtClean="0">
                <a:ea typeface="굴림" charset="-127"/>
              </a:rPr>
              <a:t>Edgar Allan Poe (1809-1849)</a:t>
            </a:r>
          </a:p>
          <a:p>
            <a:pPr lvl="1" eaLnBrk="1" hangingPunct="1">
              <a:buNone/>
            </a:pPr>
            <a:r>
              <a:rPr lang="en-US" altLang="ko-KR" sz="2000" dirty="0" smtClean="0">
                <a:ea typeface="굴림" charset="-127"/>
              </a:rPr>
              <a:t>	Edgar Allan Poe was a southerner with a darkly </a:t>
            </a:r>
            <a:r>
              <a:rPr lang="en-US" altLang="ko-KR" sz="2000" dirty="0" smtClean="0">
                <a:solidFill>
                  <a:schemeClr val="tx1"/>
                </a:solidFill>
                <a:ea typeface="굴림" charset="-127"/>
              </a:rPr>
              <a:t>metaphysical</a:t>
            </a:r>
            <a:r>
              <a:rPr lang="en-US" altLang="ko-KR" sz="2000" dirty="0" smtClean="0">
                <a:ea typeface="굴림" charset="-127"/>
              </a:rPr>
              <a:t> vision mixed with elements of realism, parody, and burlesque.  He refined the short story genre and created detective fiction.  Many of his stories led to the </a:t>
            </a:r>
            <a:r>
              <a:rPr lang="en-US" altLang="ko-KR" sz="2000" dirty="0" smtClean="0">
                <a:solidFill>
                  <a:schemeClr val="tx1"/>
                </a:solidFill>
                <a:ea typeface="굴림" charset="-127"/>
              </a:rPr>
              <a:t>genres</a:t>
            </a:r>
            <a:r>
              <a:rPr lang="en-US" altLang="ko-KR" sz="2000" dirty="0" smtClean="0">
                <a:ea typeface="굴림" charset="-127"/>
              </a:rPr>
              <a:t> of science fiction, horror, and fantasy so popular today</a:t>
            </a:r>
            <a:r>
              <a:rPr lang="en-US" altLang="ko-KR" sz="2400" dirty="0" smtClean="0">
                <a:ea typeface="굴림" charset="-127"/>
              </a:rPr>
              <a: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76200"/>
            <a:ext cx="6870700" cy="838200"/>
          </a:xfrm>
        </p:spPr>
        <p:txBody>
          <a:bodyPr>
            <a:normAutofit/>
          </a:bodyPr>
          <a:lstStyle/>
          <a:p>
            <a:pPr eaLnBrk="1" hangingPunct="1"/>
            <a:r>
              <a:rPr lang="en-US" altLang="ko-KR" sz="3200" b="1" dirty="0" smtClean="0">
                <a:ea typeface="굴림" charset="-127"/>
              </a:rPr>
              <a:t>Transcendentalism (1840-1860)</a:t>
            </a:r>
          </a:p>
        </p:txBody>
      </p:sp>
      <p:sp>
        <p:nvSpPr>
          <p:cNvPr id="24579" name="Rectangle 5"/>
          <p:cNvSpPr>
            <a:spLocks noGrp="1" noChangeArrowheads="1"/>
          </p:cNvSpPr>
          <p:nvPr>
            <p:ph sz="quarter" idx="1"/>
          </p:nvPr>
        </p:nvSpPr>
        <p:spPr>
          <a:xfrm>
            <a:off x="685800" y="1676400"/>
            <a:ext cx="7696200" cy="4343400"/>
          </a:xfrm>
          <a:noFill/>
        </p:spPr>
        <p:txBody>
          <a:bodyPr>
            <a:normAutofit lnSpcReduction="10000"/>
          </a:bodyPr>
          <a:lstStyle/>
          <a:p>
            <a:pPr eaLnBrk="1" hangingPunct="1"/>
            <a:r>
              <a:rPr lang="en-US" altLang="ko-KR" sz="2000" dirty="0" smtClean="0">
                <a:ea typeface="굴림" charset="-127"/>
              </a:rPr>
              <a:t>Overview of Transcendentalism:</a:t>
            </a:r>
          </a:p>
          <a:p>
            <a:pPr eaLnBrk="1" hangingPunct="1"/>
            <a:endParaRPr lang="en-US" altLang="ko-KR" sz="2000" dirty="0" smtClean="0">
              <a:ea typeface="굴림" charset="-127"/>
            </a:endParaRPr>
          </a:p>
          <a:p>
            <a:pPr eaLnBrk="1" hangingPunct="1"/>
            <a:r>
              <a:rPr lang="en-US" altLang="ko-KR" sz="2000" b="1" dirty="0" smtClean="0">
                <a:ea typeface="굴림" charset="-127"/>
              </a:rPr>
              <a:t>Genre/Style : </a:t>
            </a:r>
            <a:r>
              <a:rPr lang="en-US" altLang="ko-KR" sz="2000" dirty="0" smtClean="0">
                <a:ea typeface="굴림" charset="-127"/>
              </a:rPr>
              <a:t>Poetry, Short Stories, and Novels.</a:t>
            </a:r>
          </a:p>
          <a:p>
            <a:pPr eaLnBrk="1" hangingPunct="1"/>
            <a:r>
              <a:rPr lang="en-US" altLang="ko-KR" sz="2000" b="1" dirty="0" smtClean="0">
                <a:ea typeface="굴림" charset="-127"/>
              </a:rPr>
              <a:t>Effect/Aspects : </a:t>
            </a:r>
            <a:r>
              <a:rPr lang="en-US" altLang="ko-KR" sz="2000" dirty="0" smtClean="0">
                <a:ea typeface="굴림" charset="-127"/>
              </a:rPr>
              <a:t>Idealists, individualism, and symbolism.</a:t>
            </a:r>
          </a:p>
          <a:p>
            <a:pPr eaLnBrk="1" hangingPunct="1"/>
            <a:r>
              <a:rPr lang="en-US" altLang="ko-KR" sz="2000" b="1" dirty="0" smtClean="0">
                <a:ea typeface="굴림" charset="-127"/>
              </a:rPr>
              <a:t>Historical Context : </a:t>
            </a:r>
            <a:r>
              <a:rPr lang="en-US" altLang="ko-KR" sz="2000" dirty="0" smtClean="0">
                <a:ea typeface="굴림" charset="-127"/>
              </a:rPr>
              <a:t>A reaction against the negative teachings at Harvard University and in the church. Highly influenced by Romanticism and Eastern Philosophy (including Buddhism and the Hindu traditions).</a:t>
            </a:r>
          </a:p>
          <a:p>
            <a:r>
              <a:rPr lang="en-US" altLang="ko-KR" sz="2000" b="1" dirty="0" smtClean="0">
                <a:ea typeface="굴림" charset="-127"/>
              </a:rPr>
              <a:t>Philosophical Emphasis: </a:t>
            </a:r>
            <a:r>
              <a:rPr lang="en-US" altLang="ko-KR" sz="2000" dirty="0" smtClean="0"/>
              <a:t>A belief in the goodness of both man and nature. A belief that society and its institutions - particularly organized religion and political parties - ultimately corrupted the purity of the individual. Man is at his best when truly independent.</a:t>
            </a:r>
            <a:endParaRPr lang="en-US" altLang="ko-KR" sz="2000" b="1" dirty="0" smtClean="0">
              <a:ea typeface="굴림" charset="-127"/>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3200" b="1" dirty="0" smtClean="0">
                <a:ea typeface="굴림" charset="-127"/>
              </a:rPr>
              <a:t>Transcendentalism (1840-1860)</a:t>
            </a:r>
            <a:endParaRPr lang="ko-KR" altLang="en-US" sz="3200" dirty="0"/>
          </a:p>
        </p:txBody>
      </p:sp>
      <p:sp>
        <p:nvSpPr>
          <p:cNvPr id="3" name="Content Placeholder 2"/>
          <p:cNvSpPr>
            <a:spLocks noGrp="1"/>
          </p:cNvSpPr>
          <p:nvPr>
            <p:ph sz="quarter" idx="1"/>
          </p:nvPr>
        </p:nvSpPr>
        <p:spPr>
          <a:xfrm>
            <a:off x="301752" y="1527048"/>
            <a:ext cx="4270248" cy="4572000"/>
          </a:xfrm>
        </p:spPr>
        <p:txBody>
          <a:bodyPr/>
          <a:lstStyle/>
          <a:p>
            <a:r>
              <a:rPr lang="en-US" altLang="ko-KR" sz="2400" dirty="0" smtClean="0"/>
              <a:t>Ralph Waldo Emerson (1803-1882)</a:t>
            </a:r>
          </a:p>
          <a:p>
            <a:pPr>
              <a:buNone/>
            </a:pPr>
            <a:r>
              <a:rPr lang="en-US" altLang="ko-KR" sz="2000" dirty="0" smtClean="0">
                <a:solidFill>
                  <a:schemeClr val="tx2"/>
                </a:solidFill>
              </a:rPr>
              <a:t>	Father of the Transcendental Movement, Emerson was probably the 19</a:t>
            </a:r>
            <a:r>
              <a:rPr lang="en-US" altLang="ko-KR" sz="2000" baseline="30000" dirty="0" smtClean="0">
                <a:solidFill>
                  <a:schemeClr val="tx2"/>
                </a:solidFill>
              </a:rPr>
              <a:t>th</a:t>
            </a:r>
            <a:r>
              <a:rPr lang="en-US" altLang="ko-KR" sz="2000" dirty="0" smtClean="0">
                <a:solidFill>
                  <a:schemeClr val="tx2"/>
                </a:solidFill>
              </a:rPr>
              <a:t> Century’s most important author. His writings </a:t>
            </a:r>
            <a:r>
              <a:rPr lang="en-US" altLang="ko-KR" sz="2000" dirty="0" smtClean="0"/>
              <a:t>emphasize</a:t>
            </a:r>
            <a:r>
              <a:rPr lang="en-US" altLang="ko-KR" sz="2000" dirty="0" smtClean="0">
                <a:solidFill>
                  <a:schemeClr val="tx2"/>
                </a:solidFill>
              </a:rPr>
              <a:t> self-reliance, </a:t>
            </a:r>
            <a:r>
              <a:rPr lang="en-US" altLang="ko-KR" sz="2000" dirty="0" smtClean="0"/>
              <a:t>individuality</a:t>
            </a:r>
            <a:r>
              <a:rPr lang="en-US" altLang="ko-KR" sz="2000" dirty="0" smtClean="0">
                <a:solidFill>
                  <a:schemeClr val="tx2"/>
                </a:solidFill>
              </a:rPr>
              <a:t>, and the </a:t>
            </a:r>
            <a:r>
              <a:rPr lang="en-US" altLang="ko-KR" sz="2000" dirty="0" smtClean="0"/>
              <a:t>symbolism</a:t>
            </a:r>
            <a:r>
              <a:rPr lang="en-US" altLang="ko-KR" sz="2000" dirty="0" smtClean="0">
                <a:solidFill>
                  <a:schemeClr val="tx2"/>
                </a:solidFill>
              </a:rPr>
              <a:t> of nature influenced Thoreau, Fuller, Melville, Whitman, Dickenson and many others.</a:t>
            </a:r>
            <a:endParaRPr lang="ko-KR" altLang="en-US" sz="2000" dirty="0">
              <a:solidFill>
                <a:schemeClr val="tx2"/>
              </a:solidFill>
            </a:endParaRPr>
          </a:p>
        </p:txBody>
      </p:sp>
      <p:pic>
        <p:nvPicPr>
          <p:cNvPr id="4" name="Picture 3" descr="600px-Appletons%27_Emerson_Ralph_Waldo.jpg"/>
          <p:cNvPicPr>
            <a:picLocks noChangeAspect="1"/>
          </p:cNvPicPr>
          <p:nvPr/>
        </p:nvPicPr>
        <p:blipFill>
          <a:blip r:embed="rId2"/>
          <a:stretch>
            <a:fillRect/>
          </a:stretch>
        </p:blipFill>
        <p:spPr>
          <a:xfrm>
            <a:off x="5105400" y="1752600"/>
            <a:ext cx="3253266" cy="4267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ko-KR" smtClean="0">
                <a:ea typeface="굴림" charset="-127"/>
              </a:rPr>
              <a:t>Overview</a:t>
            </a:r>
          </a:p>
        </p:txBody>
      </p:sp>
      <p:sp>
        <p:nvSpPr>
          <p:cNvPr id="14339" name="Rectangle 3"/>
          <p:cNvSpPr>
            <a:spLocks noGrp="1" noChangeArrowheads="1"/>
          </p:cNvSpPr>
          <p:nvPr>
            <p:ph sz="quarter" idx="1"/>
          </p:nvPr>
        </p:nvSpPr>
        <p:spPr>
          <a:xfrm>
            <a:off x="301752" y="1905000"/>
            <a:ext cx="8503920" cy="4194048"/>
          </a:xfrm>
        </p:spPr>
        <p:txBody>
          <a:bodyPr/>
          <a:lstStyle/>
          <a:p>
            <a:pPr marL="590550" indent="-590550" eaLnBrk="1" hangingPunct="1">
              <a:lnSpc>
                <a:spcPct val="80000"/>
              </a:lnSpc>
              <a:buNone/>
            </a:pPr>
            <a:r>
              <a:rPr lang="en-US" altLang="ko-KR" sz="2400" b="1" dirty="0" smtClean="0">
                <a:ea typeface="굴림" charset="-127"/>
              </a:rPr>
              <a:t>PRECURSORS:       </a:t>
            </a:r>
          </a:p>
          <a:p>
            <a:pPr marL="590550" indent="-590550">
              <a:lnSpc>
                <a:spcPct val="80000"/>
              </a:lnSpc>
            </a:pPr>
            <a:r>
              <a:rPr lang="en-US" altLang="ko-KR" sz="2400" b="1" dirty="0" smtClean="0">
                <a:ea typeface="굴림" charset="-127"/>
              </a:rPr>
              <a:t>Puritan/Colonial “Age of Faith” (1650-1750)</a:t>
            </a:r>
          </a:p>
          <a:p>
            <a:pPr marL="590550" indent="-590550">
              <a:lnSpc>
                <a:spcPct val="80000"/>
              </a:lnSpc>
            </a:pPr>
            <a:r>
              <a:rPr lang="en-US" altLang="ko-KR" sz="2400" b="1" dirty="0" smtClean="0">
                <a:ea typeface="굴림" charset="-127"/>
              </a:rPr>
              <a:t>Enlightenment “Age of Reason” (1700-1820)</a:t>
            </a:r>
          </a:p>
          <a:p>
            <a:pPr marL="590550" indent="-590550">
              <a:lnSpc>
                <a:spcPct val="80000"/>
              </a:lnSpc>
            </a:pPr>
            <a:endParaRPr lang="en-US" altLang="ko-KR" sz="2400" b="1" dirty="0" smtClean="0">
              <a:ea typeface="굴림" charset="-127"/>
            </a:endParaRPr>
          </a:p>
          <a:p>
            <a:pPr marL="590550" indent="-590550">
              <a:lnSpc>
                <a:spcPct val="80000"/>
              </a:lnSpc>
              <a:buNone/>
            </a:pPr>
            <a:r>
              <a:rPr lang="en-US" altLang="ko-KR" sz="2400" b="1" dirty="0" smtClean="0">
                <a:ea typeface="굴림" charset="-127"/>
              </a:rPr>
              <a:t>19</a:t>
            </a:r>
            <a:r>
              <a:rPr lang="en-US" altLang="ko-KR" sz="2400" b="1" baseline="30000" dirty="0" smtClean="0">
                <a:ea typeface="굴림" charset="-127"/>
              </a:rPr>
              <a:t>TH</a:t>
            </a:r>
            <a:r>
              <a:rPr lang="en-US" altLang="ko-KR" sz="2400" b="1" dirty="0" smtClean="0">
                <a:ea typeface="굴림" charset="-127"/>
              </a:rPr>
              <a:t> CENTURY LITERARY MOVEMENTS</a:t>
            </a:r>
            <a:r>
              <a:rPr lang="en-US" altLang="ko-KR" sz="2400" dirty="0" smtClean="0">
                <a:ea typeface="굴림" charset="-127"/>
              </a:rPr>
              <a:t> </a:t>
            </a:r>
          </a:p>
          <a:p>
            <a:pPr marL="590550" indent="-590550" eaLnBrk="1" hangingPunct="1">
              <a:lnSpc>
                <a:spcPct val="80000"/>
              </a:lnSpc>
              <a:buFont typeface="Wingdings" charset="2"/>
              <a:buAutoNum type="arabicPeriod"/>
            </a:pPr>
            <a:r>
              <a:rPr lang="en-US" altLang="ko-KR" sz="2400" b="1" dirty="0" smtClean="0">
                <a:ea typeface="굴림" charset="-127"/>
              </a:rPr>
              <a:t>Romanticism (1800-1860)</a:t>
            </a:r>
          </a:p>
          <a:p>
            <a:pPr marL="590550" indent="-590550" eaLnBrk="1" hangingPunct="1">
              <a:lnSpc>
                <a:spcPct val="80000"/>
              </a:lnSpc>
              <a:buFont typeface="Wingdings" charset="2"/>
              <a:buAutoNum type="arabicPeriod"/>
            </a:pPr>
            <a:r>
              <a:rPr lang="en-US" altLang="ko-KR" sz="2400" b="1" dirty="0" smtClean="0">
                <a:ea typeface="굴림" charset="-127"/>
              </a:rPr>
              <a:t>Transcendentalism (1840-1860)</a:t>
            </a:r>
          </a:p>
          <a:p>
            <a:pPr marL="590550" indent="-590550" eaLnBrk="1" hangingPunct="1">
              <a:lnSpc>
                <a:spcPct val="80000"/>
              </a:lnSpc>
              <a:buFont typeface="Wingdings" charset="2"/>
              <a:buAutoNum type="arabicPeriod"/>
            </a:pPr>
            <a:r>
              <a:rPr lang="en-US" altLang="ko-KR" sz="2400" b="1" dirty="0" smtClean="0">
                <a:ea typeface="굴림" charset="-127"/>
              </a:rPr>
              <a:t>Realism and Naturalism (1855-1900)</a:t>
            </a:r>
          </a:p>
          <a:p>
            <a:pPr marL="590550" indent="-590550" eaLnBrk="1" hangingPunct="1">
              <a:lnSpc>
                <a:spcPct val="80000"/>
              </a:lnSpc>
              <a:buNone/>
            </a:pPr>
            <a:endParaRPr lang="en-US" altLang="ko-KR" sz="2400" b="1" dirty="0" smtClean="0">
              <a:ea typeface="굴림" charset="-127"/>
            </a:endParaRPr>
          </a:p>
          <a:p>
            <a:pPr marL="590550" indent="-590550" eaLnBrk="1" hangingPunct="1">
              <a:lnSpc>
                <a:spcPct val="80000"/>
              </a:lnSpc>
              <a:buNone/>
            </a:pPr>
            <a:r>
              <a:rPr lang="en-US" altLang="ko-KR" sz="2400" dirty="0" smtClean="0">
                <a:ea typeface="굴림" charset="-127"/>
              </a:rPr>
              <a:t>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3200" b="1" dirty="0" smtClean="0">
                <a:ea typeface="굴림" charset="-127"/>
              </a:rPr>
              <a:t>Transcendentalism (1840-1860)</a:t>
            </a:r>
            <a:endParaRPr lang="ko-KR" altLang="en-US" sz="3200" dirty="0"/>
          </a:p>
        </p:txBody>
      </p:sp>
      <p:sp>
        <p:nvSpPr>
          <p:cNvPr id="3" name="Content Placeholder 2"/>
          <p:cNvSpPr>
            <a:spLocks noGrp="1"/>
          </p:cNvSpPr>
          <p:nvPr>
            <p:ph sz="quarter" idx="1"/>
          </p:nvPr>
        </p:nvSpPr>
        <p:spPr>
          <a:xfrm>
            <a:off x="1371600" y="2362200"/>
            <a:ext cx="6248400" cy="3048000"/>
          </a:xfrm>
        </p:spPr>
        <p:txBody>
          <a:bodyPr>
            <a:normAutofit lnSpcReduction="10000"/>
          </a:bodyPr>
          <a:lstStyle/>
          <a:p>
            <a:pPr>
              <a:buNone/>
            </a:pPr>
            <a:r>
              <a:rPr lang="en-US" altLang="ko-KR" i="1" dirty="0" smtClean="0"/>
              <a:t>“Do not go where the path may lead, go instead where there is no path and leave a trail.”</a:t>
            </a:r>
          </a:p>
          <a:p>
            <a:pPr>
              <a:buNone/>
            </a:pPr>
            <a:endParaRPr lang="en-US" altLang="ko-KR" i="1" dirty="0" smtClean="0"/>
          </a:p>
          <a:p>
            <a:pPr algn="r">
              <a:buNone/>
            </a:pPr>
            <a:r>
              <a:rPr lang="en-US" altLang="ko-KR" dirty="0" smtClean="0"/>
              <a:t>Ralph Waldo Emerson</a:t>
            </a:r>
            <a:br>
              <a:rPr lang="en-US" altLang="ko-KR" dirty="0" smtClean="0"/>
            </a:br>
            <a:r>
              <a:rPr lang="en-US" altLang="ko-KR" dirty="0" smtClean="0"/>
              <a:t/>
            </a:r>
            <a:br>
              <a:rPr lang="en-US" altLang="ko-KR" dirty="0" smtClean="0"/>
            </a:br>
            <a:r>
              <a:rPr lang="en-US" altLang="ko-KR" dirty="0" smtClean="0"/>
              <a:t>	</a:t>
            </a:r>
            <a:endParaRPr lang="ko-KR"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3200" b="1" dirty="0" smtClean="0">
                <a:ea typeface="굴림" charset="-127"/>
              </a:rPr>
              <a:t>Transcendentalism (1840-1860)</a:t>
            </a:r>
            <a:endParaRPr lang="ko-KR" altLang="en-US" sz="3200" dirty="0"/>
          </a:p>
        </p:txBody>
      </p:sp>
      <p:sp>
        <p:nvSpPr>
          <p:cNvPr id="3" name="Content Placeholder 2"/>
          <p:cNvSpPr>
            <a:spLocks noGrp="1"/>
          </p:cNvSpPr>
          <p:nvPr>
            <p:ph sz="quarter" idx="1"/>
          </p:nvPr>
        </p:nvSpPr>
        <p:spPr>
          <a:xfrm>
            <a:off x="301752" y="1527048"/>
            <a:ext cx="4270248" cy="4572000"/>
          </a:xfrm>
        </p:spPr>
        <p:txBody>
          <a:bodyPr>
            <a:normAutofit/>
          </a:bodyPr>
          <a:lstStyle/>
          <a:p>
            <a:r>
              <a:rPr lang="en-US" altLang="ko-KR" sz="2400" dirty="0" smtClean="0"/>
              <a:t>Henry David Thoreau (1817-1862)</a:t>
            </a:r>
          </a:p>
          <a:p>
            <a:pPr>
              <a:buNone/>
            </a:pPr>
            <a:r>
              <a:rPr lang="en-US" altLang="ko-KR" sz="2000" dirty="0" smtClean="0">
                <a:solidFill>
                  <a:schemeClr val="tx2"/>
                </a:solidFill>
              </a:rPr>
              <a:t>	Thoreau is most famous for his book </a:t>
            </a:r>
            <a:r>
              <a:rPr lang="en-US" altLang="ko-KR" sz="2000" i="1" dirty="0" smtClean="0">
                <a:solidFill>
                  <a:schemeClr val="tx2"/>
                </a:solidFill>
              </a:rPr>
              <a:t>Walden</a:t>
            </a:r>
            <a:r>
              <a:rPr lang="en-US" altLang="ko-KR" sz="2000" dirty="0" smtClean="0">
                <a:solidFill>
                  <a:schemeClr val="tx2"/>
                </a:solidFill>
              </a:rPr>
              <a:t>, where he describes living alone in a small house he built by a small lake in the woods near Concord. Thoreau deeply loved nature and was deeply </a:t>
            </a:r>
            <a:r>
              <a:rPr lang="en-US" altLang="ko-KR" sz="2000" dirty="0" smtClean="0"/>
              <a:t>skeptical</a:t>
            </a:r>
            <a:r>
              <a:rPr lang="en-US" altLang="ko-KR" sz="2000" dirty="0" smtClean="0">
                <a:solidFill>
                  <a:schemeClr val="tx2"/>
                </a:solidFill>
              </a:rPr>
              <a:t> about the effect of </a:t>
            </a:r>
            <a:r>
              <a:rPr lang="en-US" altLang="ko-KR" sz="2000" dirty="0" smtClean="0"/>
              <a:t>industrialization</a:t>
            </a:r>
            <a:r>
              <a:rPr lang="en-US" altLang="ko-KR" sz="2000" dirty="0" smtClean="0">
                <a:solidFill>
                  <a:schemeClr val="tx2"/>
                </a:solidFill>
              </a:rPr>
              <a:t> on human life.  He also said that it was right for an individual to disobey the law if he believed that the law was wrong.</a:t>
            </a:r>
            <a:endParaRPr lang="ko-KR" altLang="en-US" sz="2000" dirty="0">
              <a:solidFill>
                <a:schemeClr val="tx2"/>
              </a:solidFill>
            </a:endParaRPr>
          </a:p>
        </p:txBody>
      </p:sp>
      <p:pic>
        <p:nvPicPr>
          <p:cNvPr id="4" name="Picture 3" descr="thoreau-head2.gif"/>
          <p:cNvPicPr>
            <a:picLocks noChangeAspect="1"/>
          </p:cNvPicPr>
          <p:nvPr/>
        </p:nvPicPr>
        <p:blipFill>
          <a:blip r:embed="rId2"/>
          <a:stretch>
            <a:fillRect/>
          </a:stretch>
        </p:blipFill>
        <p:spPr>
          <a:xfrm>
            <a:off x="5334000" y="1981200"/>
            <a:ext cx="2971800" cy="366712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3200" b="1" dirty="0" smtClean="0">
                <a:ea typeface="굴림" charset="-127"/>
              </a:rPr>
              <a:t>Transcendentalism (1840-1860)</a:t>
            </a:r>
            <a:endParaRPr lang="ko-KR" altLang="en-US" sz="3200" dirty="0"/>
          </a:p>
        </p:txBody>
      </p:sp>
      <p:sp>
        <p:nvSpPr>
          <p:cNvPr id="3" name="Content Placeholder 2"/>
          <p:cNvSpPr>
            <a:spLocks noGrp="1"/>
          </p:cNvSpPr>
          <p:nvPr>
            <p:ph sz="quarter" idx="1"/>
          </p:nvPr>
        </p:nvSpPr>
        <p:spPr>
          <a:xfrm>
            <a:off x="1371600" y="1676400"/>
            <a:ext cx="6324600" cy="4267200"/>
          </a:xfrm>
        </p:spPr>
        <p:txBody>
          <a:bodyPr>
            <a:normAutofit fontScale="47500" lnSpcReduction="20000"/>
          </a:bodyPr>
          <a:lstStyle/>
          <a:p>
            <a:pPr>
              <a:lnSpc>
                <a:spcPct val="170000"/>
              </a:lnSpc>
              <a:buNone/>
            </a:pPr>
            <a:r>
              <a:rPr lang="en-US" altLang="ko-KR" dirty="0" smtClean="0"/>
              <a:t>	</a:t>
            </a:r>
            <a:r>
              <a:rPr lang="en-US" altLang="ko-KR" sz="4200" dirty="0" smtClean="0">
                <a:solidFill>
                  <a:schemeClr val="tx2"/>
                </a:solidFill>
              </a:rPr>
              <a:t>“</a:t>
            </a:r>
            <a:r>
              <a:rPr lang="en-US" altLang="ko-KR" sz="4200" i="1" dirty="0" smtClean="0">
                <a:solidFill>
                  <a:schemeClr val="tx2"/>
                </a:solidFill>
              </a:rPr>
              <a:t>As a single footstep will not make a path on the earth, so </a:t>
            </a:r>
            <a:r>
              <a:rPr lang="en-US" altLang="ko-KR" sz="4200" i="1" dirty="0" smtClean="0"/>
              <a:t>a single thought </a:t>
            </a:r>
            <a:r>
              <a:rPr lang="en-US" altLang="ko-KR" sz="4200" i="1" dirty="0" smtClean="0">
                <a:solidFill>
                  <a:schemeClr val="tx2"/>
                </a:solidFill>
              </a:rPr>
              <a:t>will not make a pathway in the mind. To make a deep </a:t>
            </a:r>
            <a:r>
              <a:rPr lang="en-US" altLang="ko-KR" sz="4200" i="1" dirty="0" smtClean="0"/>
              <a:t>physical</a:t>
            </a:r>
            <a:r>
              <a:rPr lang="en-US" altLang="ko-KR" sz="4200" i="1" dirty="0" smtClean="0">
                <a:solidFill>
                  <a:schemeClr val="tx2"/>
                </a:solidFill>
              </a:rPr>
              <a:t> path, we walk again and again. To make a deep </a:t>
            </a:r>
            <a:r>
              <a:rPr lang="en-US" altLang="ko-KR" sz="4200" i="1" dirty="0" smtClean="0"/>
              <a:t>mental</a:t>
            </a:r>
            <a:r>
              <a:rPr lang="en-US" altLang="ko-KR" sz="4200" i="1" dirty="0" smtClean="0">
                <a:solidFill>
                  <a:schemeClr val="tx2"/>
                </a:solidFill>
              </a:rPr>
              <a:t> path, we must think over and over the kind of thoughts we wish to </a:t>
            </a:r>
            <a:r>
              <a:rPr lang="en-US" altLang="ko-KR" sz="4200" i="1" dirty="0" smtClean="0"/>
              <a:t>dominate</a:t>
            </a:r>
            <a:r>
              <a:rPr lang="en-US" altLang="ko-KR" sz="4200" i="1" dirty="0" smtClean="0">
                <a:solidFill>
                  <a:schemeClr val="tx2"/>
                </a:solidFill>
              </a:rPr>
              <a:t> our lives.”</a:t>
            </a:r>
          </a:p>
          <a:p>
            <a:pPr>
              <a:buNone/>
            </a:pPr>
            <a:endParaRPr lang="en-US" altLang="ko-KR" sz="3600" i="1" dirty="0" smtClean="0">
              <a:solidFill>
                <a:schemeClr val="tx2"/>
              </a:solidFill>
            </a:endParaRPr>
          </a:p>
          <a:p>
            <a:pPr algn="r">
              <a:buNone/>
            </a:pPr>
            <a:r>
              <a:rPr lang="en-US" altLang="ko-KR" sz="3600" b="1" dirty="0" smtClean="0"/>
              <a:t>Henry David Thoreau</a:t>
            </a:r>
            <a:r>
              <a:rPr lang="en-US" altLang="ko-KR" b="1" dirty="0" smtClean="0"/>
              <a:t/>
            </a:r>
            <a:br>
              <a:rPr lang="en-US" altLang="ko-KR" b="1" dirty="0" smtClean="0"/>
            </a:br>
            <a:r>
              <a:rPr lang="en-US" altLang="ko-KR" dirty="0" smtClean="0"/>
              <a:t/>
            </a:r>
            <a:br>
              <a:rPr lang="en-US" altLang="ko-KR" dirty="0" smtClean="0"/>
            </a:br>
            <a:endParaRPr lang="ko-KR"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3200" b="1" dirty="0" smtClean="0">
                <a:ea typeface="굴림" charset="-127"/>
              </a:rPr>
              <a:t>Transcendentalism (1840-1860)</a:t>
            </a:r>
            <a:endParaRPr lang="ko-KR" altLang="en-US" sz="3200" dirty="0"/>
          </a:p>
        </p:txBody>
      </p:sp>
      <p:sp>
        <p:nvSpPr>
          <p:cNvPr id="3" name="Content Placeholder 2"/>
          <p:cNvSpPr>
            <a:spLocks noGrp="1"/>
          </p:cNvSpPr>
          <p:nvPr>
            <p:ph sz="quarter" idx="1"/>
          </p:nvPr>
        </p:nvSpPr>
        <p:spPr>
          <a:xfrm>
            <a:off x="301752" y="1527048"/>
            <a:ext cx="4270248" cy="4572000"/>
          </a:xfrm>
        </p:spPr>
        <p:txBody>
          <a:bodyPr/>
          <a:lstStyle/>
          <a:p>
            <a:r>
              <a:rPr lang="en-US" altLang="ko-KR" dirty="0" smtClean="0"/>
              <a:t>Margaret Fuller (1810-1850)</a:t>
            </a:r>
          </a:p>
          <a:p>
            <a:r>
              <a:rPr lang="en-US" altLang="ko-KR" sz="2000" dirty="0" smtClean="0">
                <a:solidFill>
                  <a:schemeClr val="tx2"/>
                </a:solidFill>
              </a:rPr>
              <a:t>Margaret Fuller was a friend of Emerson and Thoreau. She was an important voice in the protest against slavery and one of the earliest </a:t>
            </a:r>
            <a:r>
              <a:rPr lang="en-US" altLang="ko-KR" sz="2000" dirty="0" smtClean="0"/>
              <a:t>proponents</a:t>
            </a:r>
            <a:r>
              <a:rPr lang="en-US" altLang="ko-KR" sz="2000" dirty="0" smtClean="0">
                <a:solidFill>
                  <a:schemeClr val="tx2"/>
                </a:solidFill>
              </a:rPr>
              <a:t> of women’s rights. Her book </a:t>
            </a:r>
            <a:r>
              <a:rPr lang="en-US" altLang="ko-KR" sz="2000" i="1" dirty="0" smtClean="0">
                <a:solidFill>
                  <a:schemeClr val="tx2"/>
                </a:solidFill>
              </a:rPr>
              <a:t>Woman in the 19</a:t>
            </a:r>
            <a:r>
              <a:rPr lang="en-US" altLang="ko-KR" sz="2000" i="1" baseline="30000" dirty="0" smtClean="0">
                <a:solidFill>
                  <a:schemeClr val="tx2"/>
                </a:solidFill>
              </a:rPr>
              <a:t>th</a:t>
            </a:r>
            <a:r>
              <a:rPr lang="en-US" altLang="ko-KR" sz="2000" i="1" dirty="0" smtClean="0">
                <a:solidFill>
                  <a:schemeClr val="tx2"/>
                </a:solidFill>
              </a:rPr>
              <a:t> Century </a:t>
            </a:r>
            <a:r>
              <a:rPr lang="en-US" altLang="ko-KR" sz="2000" dirty="0" smtClean="0">
                <a:solidFill>
                  <a:schemeClr val="tx2"/>
                </a:solidFill>
              </a:rPr>
              <a:t>is still considered one of the most important works in the history of women’s </a:t>
            </a:r>
            <a:r>
              <a:rPr lang="en-US" altLang="ko-KR" sz="2000" dirty="0" smtClean="0"/>
              <a:t>suffrage</a:t>
            </a:r>
            <a:r>
              <a:rPr lang="en-US" altLang="ko-KR" sz="2000" dirty="0" smtClean="0">
                <a:solidFill>
                  <a:schemeClr val="tx2"/>
                </a:solidFill>
              </a:rPr>
              <a:t>.</a:t>
            </a:r>
            <a:endParaRPr lang="ko-KR" altLang="en-US" sz="2000" dirty="0">
              <a:solidFill>
                <a:schemeClr val="tx2"/>
              </a:solidFill>
            </a:endParaRPr>
          </a:p>
        </p:txBody>
      </p:sp>
      <p:pic>
        <p:nvPicPr>
          <p:cNvPr id="4" name="Picture 3" descr="FullerDaguerreotype.jpg"/>
          <p:cNvPicPr>
            <a:picLocks noChangeAspect="1"/>
          </p:cNvPicPr>
          <p:nvPr/>
        </p:nvPicPr>
        <p:blipFill>
          <a:blip r:embed="rId2"/>
          <a:stretch>
            <a:fillRect/>
          </a:stretch>
        </p:blipFill>
        <p:spPr>
          <a:xfrm>
            <a:off x="5105400" y="1828800"/>
            <a:ext cx="3198703" cy="407035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 descr="http://www.abm-enterprises.net/waltwhitman.jpg"/>
          <p:cNvPicPr>
            <a:picLocks noChangeAspect="1" noChangeArrowheads="1"/>
          </p:cNvPicPr>
          <p:nvPr/>
        </p:nvPicPr>
        <p:blipFill>
          <a:blip r:embed="rId2"/>
          <a:srcRect/>
          <a:stretch>
            <a:fillRect/>
          </a:stretch>
        </p:blipFill>
        <p:spPr bwMode="auto">
          <a:xfrm>
            <a:off x="5257800" y="1981199"/>
            <a:ext cx="2895600" cy="3399537"/>
          </a:xfrm>
          <a:prstGeom prst="rect">
            <a:avLst/>
          </a:prstGeom>
          <a:noFill/>
          <a:ln w="9525">
            <a:noFill/>
            <a:miter lim="800000"/>
            <a:headEnd/>
            <a:tailEnd/>
          </a:ln>
        </p:spPr>
      </p:pic>
      <p:sp>
        <p:nvSpPr>
          <p:cNvPr id="26627" name="Rectangle 2"/>
          <p:cNvSpPr>
            <a:spLocks noGrp="1" noChangeArrowheads="1"/>
          </p:cNvSpPr>
          <p:nvPr>
            <p:ph type="title"/>
          </p:nvPr>
        </p:nvSpPr>
        <p:spPr>
          <a:xfrm>
            <a:off x="1447800" y="304800"/>
            <a:ext cx="6870700" cy="685800"/>
          </a:xfrm>
        </p:spPr>
        <p:txBody>
          <a:bodyPr>
            <a:normAutofit/>
          </a:bodyPr>
          <a:lstStyle/>
          <a:p>
            <a:pPr eaLnBrk="1" hangingPunct="1"/>
            <a:r>
              <a:rPr lang="en-US" altLang="ko-KR" sz="3200" b="1" dirty="0" smtClean="0">
                <a:ea typeface="굴림" charset="-127"/>
              </a:rPr>
              <a:t>Transcendentalism (1840-1860)</a:t>
            </a:r>
          </a:p>
        </p:txBody>
      </p:sp>
      <p:sp>
        <p:nvSpPr>
          <p:cNvPr id="26628" name="Rectangle 3"/>
          <p:cNvSpPr>
            <a:spLocks noGrp="1" noChangeArrowheads="1"/>
          </p:cNvSpPr>
          <p:nvPr>
            <p:ph sz="quarter" idx="1"/>
          </p:nvPr>
        </p:nvSpPr>
        <p:spPr>
          <a:xfrm>
            <a:off x="228600" y="1371600"/>
            <a:ext cx="4267200" cy="4953000"/>
          </a:xfrm>
        </p:spPr>
        <p:txBody>
          <a:bodyPr>
            <a:normAutofit/>
          </a:bodyPr>
          <a:lstStyle/>
          <a:p>
            <a:pPr eaLnBrk="1" hangingPunct="1">
              <a:lnSpc>
                <a:spcPct val="90000"/>
              </a:lnSpc>
            </a:pPr>
            <a:r>
              <a:rPr lang="en-US" altLang="ko-KR" sz="2400" dirty="0" smtClean="0">
                <a:ea typeface="굴림" charset="-127"/>
              </a:rPr>
              <a:t>Walt Whitman (1819-1892)</a:t>
            </a:r>
          </a:p>
          <a:p>
            <a:pPr lvl="1" eaLnBrk="1" hangingPunct="1">
              <a:lnSpc>
                <a:spcPct val="90000"/>
              </a:lnSpc>
            </a:pPr>
            <a:r>
              <a:rPr lang="en-US" altLang="ko-KR" dirty="0" smtClean="0">
                <a:ea typeface="굴림" charset="-127"/>
              </a:rPr>
              <a:t>Walt Whitman was a part-time carpenter, whose brilliant, </a:t>
            </a:r>
            <a:r>
              <a:rPr lang="en-US" altLang="ko-KR" dirty="0" smtClean="0">
                <a:solidFill>
                  <a:schemeClr val="tx1"/>
                </a:solidFill>
                <a:ea typeface="굴림" charset="-127"/>
              </a:rPr>
              <a:t>pioneering</a:t>
            </a:r>
            <a:r>
              <a:rPr lang="en-US" altLang="ko-KR" dirty="0" smtClean="0">
                <a:ea typeface="굴림" charset="-127"/>
              </a:rPr>
              <a:t> work expressed the country's democratic spirit. </a:t>
            </a:r>
            <a:r>
              <a:rPr lang="en-US" altLang="ko-KR" i="1" dirty="0" smtClean="0">
                <a:ea typeface="굴림" charset="-127"/>
              </a:rPr>
              <a:t>His Leaves of Grass</a:t>
            </a:r>
            <a:r>
              <a:rPr lang="en-US" altLang="ko-KR" dirty="0" smtClean="0">
                <a:ea typeface="굴림" charset="-127"/>
              </a:rPr>
              <a:t> (1855), which he rewrote and revised throughout his life, contains "Song of Myself," the most amazingly original poem ever written by an American.</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457200"/>
            <a:ext cx="6870700" cy="1600200"/>
          </a:xfrm>
        </p:spPr>
        <p:txBody>
          <a:bodyPr/>
          <a:lstStyle/>
          <a:p>
            <a:pPr eaLnBrk="1" hangingPunct="1"/>
            <a:r>
              <a:rPr lang="en-US" altLang="ko-KR" b="1" smtClean="0">
                <a:ea typeface="굴림" charset="-127"/>
              </a:rPr>
              <a:t>Realism (1855-1900)</a:t>
            </a:r>
          </a:p>
        </p:txBody>
      </p:sp>
      <p:sp>
        <p:nvSpPr>
          <p:cNvPr id="27651" name="Rectangle 5"/>
          <p:cNvSpPr>
            <a:spLocks noGrp="1" noChangeArrowheads="1"/>
          </p:cNvSpPr>
          <p:nvPr>
            <p:ph sz="quarter" idx="1"/>
          </p:nvPr>
        </p:nvSpPr>
        <p:spPr>
          <a:xfrm>
            <a:off x="685800" y="1676400"/>
            <a:ext cx="7696200" cy="4343400"/>
          </a:xfrm>
          <a:noFill/>
        </p:spPr>
        <p:txBody>
          <a:bodyPr>
            <a:normAutofit/>
          </a:bodyPr>
          <a:lstStyle/>
          <a:p>
            <a:pPr eaLnBrk="1" hangingPunct="1"/>
            <a:r>
              <a:rPr lang="en-US" altLang="ko-KR" sz="2000" dirty="0" smtClean="0">
                <a:ea typeface="굴림" charset="-127"/>
              </a:rPr>
              <a:t>Overview of Realism</a:t>
            </a:r>
          </a:p>
          <a:p>
            <a:pPr eaLnBrk="1" hangingPunct="1"/>
            <a:endParaRPr lang="en-US" altLang="ko-KR" sz="2000" dirty="0" smtClean="0">
              <a:ea typeface="굴림" charset="-127"/>
            </a:endParaRPr>
          </a:p>
          <a:p>
            <a:pPr eaLnBrk="1" hangingPunct="1"/>
            <a:r>
              <a:rPr lang="en-US" altLang="ko-KR" sz="2000" b="1" dirty="0" smtClean="0">
                <a:ea typeface="굴림" charset="-127"/>
              </a:rPr>
              <a:t>Genre/Style : </a:t>
            </a:r>
            <a:r>
              <a:rPr lang="en-US" altLang="ko-KR" sz="2000" dirty="0" smtClean="0">
                <a:ea typeface="굴림" charset="-127"/>
              </a:rPr>
              <a:t>Novels, Short Stories, Objective Narrator, and does not tell reader how to interpret the story.</a:t>
            </a:r>
          </a:p>
          <a:p>
            <a:pPr eaLnBrk="1" hangingPunct="1"/>
            <a:r>
              <a:rPr lang="en-US" altLang="ko-KR" sz="2000" b="1" dirty="0" smtClean="0">
                <a:ea typeface="굴림" charset="-127"/>
              </a:rPr>
              <a:t>Effect/Aspects : </a:t>
            </a:r>
            <a:r>
              <a:rPr lang="en-US" altLang="ko-KR" sz="2000" dirty="0" smtClean="0">
                <a:ea typeface="굴림" charset="-127"/>
              </a:rPr>
              <a:t>Social and Aesthetic realism.</a:t>
            </a:r>
          </a:p>
          <a:p>
            <a:pPr eaLnBrk="1" hangingPunct="1"/>
            <a:r>
              <a:rPr lang="en-US" altLang="ko-KR" sz="2000" b="1" dirty="0" smtClean="0">
                <a:ea typeface="굴림" charset="-127"/>
              </a:rPr>
              <a:t>Historical Context : </a:t>
            </a:r>
            <a:r>
              <a:rPr lang="en-US" altLang="ko-KR" sz="2000" dirty="0" smtClean="0">
                <a:ea typeface="굴림" charset="-127"/>
              </a:rPr>
              <a:t>Civil War brought demand for a more true type of literature.</a:t>
            </a:r>
          </a:p>
          <a:p>
            <a:pPr eaLnBrk="1" hangingPunct="1"/>
            <a:r>
              <a:rPr lang="en-US" altLang="ko-KR" sz="2000" b="1" dirty="0" smtClean="0">
                <a:ea typeface="굴림" charset="-127"/>
              </a:rPr>
              <a:t>Philosophical Emphasis: </a:t>
            </a:r>
            <a:r>
              <a:rPr lang="en-US" altLang="ko-KR" sz="2000" dirty="0" smtClean="0">
                <a:ea typeface="굴림" charset="-127"/>
              </a:rPr>
              <a:t>Seeks to tell a story that is as much like reality as possible. Focuses on the natural patterns of speech and close observation of individual behaviors. May have a hidden message or lesson, but it is up to the reader to decide what that lesson is and if they believe it.</a:t>
            </a:r>
            <a:endParaRPr lang="en-US" altLang="ko-KR" sz="2000" b="1" dirty="0" smtClean="0">
              <a:ea typeface="굴림" charset="-127"/>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descr="http://www.lucidcafe.com/library/95nov/95novgifs/twain.gif"/>
          <p:cNvPicPr>
            <a:picLocks noChangeAspect="1" noChangeArrowheads="1"/>
          </p:cNvPicPr>
          <p:nvPr/>
        </p:nvPicPr>
        <p:blipFill>
          <a:blip r:embed="rId2"/>
          <a:stretch>
            <a:fillRect/>
          </a:stretch>
        </p:blipFill>
        <p:spPr bwMode="auto">
          <a:xfrm>
            <a:off x="5105400" y="1981200"/>
            <a:ext cx="3200400" cy="3881886"/>
          </a:xfrm>
          <a:prstGeom prst="rect">
            <a:avLst/>
          </a:prstGeom>
          <a:noFill/>
          <a:ln w="9525">
            <a:noFill/>
            <a:miter lim="800000"/>
            <a:headEnd/>
            <a:tailEnd/>
          </a:ln>
        </p:spPr>
      </p:pic>
      <p:sp>
        <p:nvSpPr>
          <p:cNvPr id="28675" name="Rectangle 2"/>
          <p:cNvSpPr>
            <a:spLocks noGrp="1" noChangeArrowheads="1"/>
          </p:cNvSpPr>
          <p:nvPr>
            <p:ph type="title"/>
          </p:nvPr>
        </p:nvSpPr>
        <p:spPr>
          <a:xfrm>
            <a:off x="1143000" y="228600"/>
            <a:ext cx="6870700" cy="685800"/>
          </a:xfrm>
        </p:spPr>
        <p:txBody>
          <a:bodyPr>
            <a:normAutofit/>
          </a:bodyPr>
          <a:lstStyle/>
          <a:p>
            <a:pPr eaLnBrk="1" hangingPunct="1"/>
            <a:r>
              <a:rPr lang="en-US" altLang="ko-KR" sz="3200" b="1" dirty="0" smtClean="0">
                <a:ea typeface="굴림" charset="-127"/>
              </a:rPr>
              <a:t>Realism (1855-1900)</a:t>
            </a:r>
          </a:p>
        </p:txBody>
      </p:sp>
      <p:sp>
        <p:nvSpPr>
          <p:cNvPr id="28676" name="Rectangle 3"/>
          <p:cNvSpPr>
            <a:spLocks noGrp="1" noChangeArrowheads="1"/>
          </p:cNvSpPr>
          <p:nvPr>
            <p:ph sz="quarter" idx="1"/>
          </p:nvPr>
        </p:nvSpPr>
        <p:spPr>
          <a:xfrm>
            <a:off x="301752" y="1527048"/>
            <a:ext cx="4270248" cy="4572000"/>
          </a:xfrm>
        </p:spPr>
        <p:txBody>
          <a:bodyPr>
            <a:normAutofit fontScale="92500" lnSpcReduction="10000"/>
          </a:bodyPr>
          <a:lstStyle/>
          <a:p>
            <a:pPr eaLnBrk="1" hangingPunct="1">
              <a:lnSpc>
                <a:spcPct val="90000"/>
              </a:lnSpc>
            </a:pPr>
            <a:r>
              <a:rPr lang="en-US" altLang="ko-KR" sz="2600" dirty="0" smtClean="0">
                <a:ea typeface="굴림" charset="-127"/>
              </a:rPr>
              <a:t>Mark Twain (1835-1910)</a:t>
            </a:r>
          </a:p>
          <a:p>
            <a:pPr lvl="1" eaLnBrk="1" hangingPunct="1">
              <a:lnSpc>
                <a:spcPct val="90000"/>
              </a:lnSpc>
            </a:pPr>
            <a:r>
              <a:rPr lang="en-US" altLang="ko-KR" dirty="0" smtClean="0">
                <a:ea typeface="굴림" charset="-127"/>
              </a:rPr>
              <a:t>Samuel Clemens, also known by his pen name of Mark Twain, grew up in the Mississippi River frontier town of Hannibal, Missouri.  IT has been said that all of American literature comes from one great book: Twain's </a:t>
            </a:r>
            <a:r>
              <a:rPr lang="en-US" altLang="ko-KR" i="1" dirty="0" smtClean="0">
                <a:ea typeface="굴림" charset="-127"/>
              </a:rPr>
              <a:t>Adventures of Huckleberry Finn. </a:t>
            </a:r>
            <a:r>
              <a:rPr lang="en-US" altLang="ko-KR" dirty="0" smtClean="0">
                <a:ea typeface="굴림" charset="-127"/>
              </a:rPr>
              <a:t>Twain's style, based on strong, realistic, everyday American speech, gave American writers a new appreciation for their national voice.  Twain was the first major author to come from the heart of the country.</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5" descr="The image “http://www.winecountryjournal.com/jackLondon.jpg” cannot be displayed, because it contains errors."/>
          <p:cNvPicPr>
            <a:picLocks noChangeAspect="1" noChangeArrowheads="1"/>
          </p:cNvPicPr>
          <p:nvPr/>
        </p:nvPicPr>
        <p:blipFill>
          <a:blip r:embed="rId2"/>
          <a:stretch>
            <a:fillRect/>
          </a:stretch>
        </p:blipFill>
        <p:spPr bwMode="auto">
          <a:xfrm>
            <a:off x="5257800" y="1905000"/>
            <a:ext cx="3076575" cy="3829892"/>
          </a:xfrm>
          <a:prstGeom prst="rect">
            <a:avLst/>
          </a:prstGeom>
          <a:noFill/>
          <a:ln w="9525">
            <a:noFill/>
            <a:miter lim="800000"/>
            <a:headEnd/>
            <a:tailEnd/>
          </a:ln>
        </p:spPr>
      </p:pic>
      <p:sp>
        <p:nvSpPr>
          <p:cNvPr id="29699" name="Rectangle 2"/>
          <p:cNvSpPr>
            <a:spLocks noGrp="1" noChangeArrowheads="1"/>
          </p:cNvSpPr>
          <p:nvPr>
            <p:ph type="title"/>
          </p:nvPr>
        </p:nvSpPr>
        <p:spPr>
          <a:xfrm>
            <a:off x="1295400" y="228600"/>
            <a:ext cx="6870700" cy="685800"/>
          </a:xfrm>
        </p:spPr>
        <p:txBody>
          <a:bodyPr/>
          <a:lstStyle/>
          <a:p>
            <a:pPr eaLnBrk="1" hangingPunct="1"/>
            <a:r>
              <a:rPr lang="en-US" altLang="ko-KR" sz="3200" b="1" dirty="0" smtClean="0">
                <a:ea typeface="굴림" charset="-127"/>
              </a:rPr>
              <a:t>Realism (1855-1900</a:t>
            </a:r>
            <a:r>
              <a:rPr lang="en-US" altLang="ko-KR" b="1" dirty="0" smtClean="0">
                <a:ea typeface="굴림" charset="-127"/>
              </a:rPr>
              <a:t>)</a:t>
            </a:r>
          </a:p>
        </p:txBody>
      </p:sp>
      <p:sp>
        <p:nvSpPr>
          <p:cNvPr id="29700" name="Rectangle 3"/>
          <p:cNvSpPr>
            <a:spLocks noGrp="1" noChangeArrowheads="1"/>
          </p:cNvSpPr>
          <p:nvPr>
            <p:ph sz="quarter" idx="1"/>
          </p:nvPr>
        </p:nvSpPr>
        <p:spPr>
          <a:xfrm>
            <a:off x="301752" y="1527048"/>
            <a:ext cx="4270248" cy="4572000"/>
          </a:xfrm>
        </p:spPr>
        <p:txBody>
          <a:bodyPr>
            <a:normAutofit/>
          </a:bodyPr>
          <a:lstStyle/>
          <a:p>
            <a:pPr eaLnBrk="1" hangingPunct="1"/>
            <a:r>
              <a:rPr lang="en-US" altLang="ko-KR" sz="2400" dirty="0" smtClean="0">
                <a:ea typeface="굴림" charset="-127"/>
              </a:rPr>
              <a:t>Jack London (1876-1916)</a:t>
            </a:r>
          </a:p>
          <a:p>
            <a:pPr lvl="1" eaLnBrk="1" hangingPunct="1"/>
            <a:r>
              <a:rPr lang="en-US" altLang="ko-KR" sz="2000" dirty="0" smtClean="0">
                <a:ea typeface="굴림" charset="-127"/>
              </a:rPr>
              <a:t>Jack London was a poor, self-taught worker from California.  He, also a naturalist,  became instantly famous from his first collection of stories, </a:t>
            </a:r>
            <a:r>
              <a:rPr lang="en-US" altLang="ko-KR" sz="2000" i="1" dirty="0" smtClean="0">
                <a:ea typeface="굴림" charset="-127"/>
              </a:rPr>
              <a:t>The Son of the Wolf</a:t>
            </a:r>
            <a:r>
              <a:rPr lang="en-US" altLang="ko-KR" sz="2000" dirty="0" smtClean="0">
                <a:ea typeface="굴림" charset="-127"/>
              </a:rPr>
              <a:t> (1900), set mainly in the Klondike region of Alaska and the Canadian Yukon. In his stories men fight against nature and nature usually wins.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3200" b="1" dirty="0" smtClean="0">
                <a:ea typeface="굴림" charset="-127"/>
              </a:rPr>
              <a:t>Realism (1855-1900)</a:t>
            </a:r>
            <a:endParaRPr lang="ko-KR" altLang="en-US" sz="3200" dirty="0"/>
          </a:p>
        </p:txBody>
      </p:sp>
      <p:sp>
        <p:nvSpPr>
          <p:cNvPr id="3" name="Content Placeholder 2"/>
          <p:cNvSpPr>
            <a:spLocks noGrp="1"/>
          </p:cNvSpPr>
          <p:nvPr>
            <p:ph sz="quarter" idx="1"/>
          </p:nvPr>
        </p:nvSpPr>
        <p:spPr>
          <a:xfrm>
            <a:off x="301752" y="1527048"/>
            <a:ext cx="4270248" cy="4572000"/>
          </a:xfrm>
        </p:spPr>
        <p:txBody>
          <a:bodyPr>
            <a:normAutofit/>
          </a:bodyPr>
          <a:lstStyle/>
          <a:p>
            <a:r>
              <a:rPr lang="en-US" altLang="ko-KR" sz="2400" dirty="0" smtClean="0"/>
              <a:t>Ambrose Bierce (1842-1914?)</a:t>
            </a:r>
          </a:p>
          <a:p>
            <a:pPr>
              <a:buNone/>
            </a:pPr>
            <a:r>
              <a:rPr lang="en-US" altLang="ko-KR" sz="2400" dirty="0" smtClean="0"/>
              <a:t>	</a:t>
            </a:r>
            <a:r>
              <a:rPr lang="en-US" altLang="ko-KR" sz="2000" dirty="0" smtClean="0">
                <a:solidFill>
                  <a:schemeClr val="tx2"/>
                </a:solidFill>
              </a:rPr>
              <a:t>Bierce fought in the Civil War. His writings are </a:t>
            </a:r>
            <a:r>
              <a:rPr lang="en-US" altLang="ko-KR" sz="2000" dirty="0" smtClean="0"/>
              <a:t>unique</a:t>
            </a:r>
            <a:r>
              <a:rPr lang="en-US" altLang="ko-KR" sz="2000" dirty="0" smtClean="0">
                <a:solidFill>
                  <a:schemeClr val="tx2"/>
                </a:solidFill>
              </a:rPr>
              <a:t> for their detailed descriptions of the horror of battle. His writings </a:t>
            </a:r>
            <a:r>
              <a:rPr lang="en-US" altLang="ko-KR" sz="2000" dirty="0" smtClean="0"/>
              <a:t>inspired</a:t>
            </a:r>
            <a:r>
              <a:rPr lang="en-US" altLang="ko-KR" sz="2000" dirty="0" smtClean="0">
                <a:solidFill>
                  <a:schemeClr val="tx2"/>
                </a:solidFill>
              </a:rPr>
              <a:t> later war writers, including Hemingway. His writings often contain both humor and a strong </a:t>
            </a:r>
            <a:r>
              <a:rPr lang="en-US" altLang="ko-KR" sz="2000" dirty="0" smtClean="0"/>
              <a:t>ethical</a:t>
            </a:r>
            <a:r>
              <a:rPr lang="en-US" altLang="ko-KR" sz="2000" dirty="0" smtClean="0">
                <a:solidFill>
                  <a:schemeClr val="tx2"/>
                </a:solidFill>
              </a:rPr>
              <a:t> message. He went to Mexico in 1913 to fight in the revolution and disappeared </a:t>
            </a:r>
            <a:r>
              <a:rPr lang="en-US" altLang="ko-KR" sz="2000" dirty="0" smtClean="0"/>
              <a:t>without a trace</a:t>
            </a:r>
            <a:r>
              <a:rPr lang="en-US" altLang="ko-KR" sz="2000" dirty="0" smtClean="0">
                <a:solidFill>
                  <a:schemeClr val="tx2"/>
                </a:solidFill>
              </a:rPr>
              <a:t>.</a:t>
            </a:r>
            <a:endParaRPr lang="ko-KR" altLang="en-US" sz="2400" dirty="0"/>
          </a:p>
        </p:txBody>
      </p:sp>
      <p:pic>
        <p:nvPicPr>
          <p:cNvPr id="4" name="Picture 3" descr="images (3).jpg"/>
          <p:cNvPicPr>
            <a:picLocks noChangeAspect="1"/>
          </p:cNvPicPr>
          <p:nvPr/>
        </p:nvPicPr>
        <p:blipFill>
          <a:blip r:embed="rId2"/>
          <a:stretch>
            <a:fillRect/>
          </a:stretch>
        </p:blipFill>
        <p:spPr>
          <a:xfrm>
            <a:off x="5105400" y="2133600"/>
            <a:ext cx="3124200" cy="32766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ko-KR" b="1" smtClean="0">
                <a:ea typeface="굴림" charset="-127"/>
              </a:rPr>
              <a:t>Works Cited</a:t>
            </a:r>
          </a:p>
        </p:txBody>
      </p:sp>
      <p:sp>
        <p:nvSpPr>
          <p:cNvPr id="43011" name="Rectangle 3"/>
          <p:cNvSpPr>
            <a:spLocks noGrp="1" noChangeArrowheads="1"/>
          </p:cNvSpPr>
          <p:nvPr>
            <p:ph sz="quarter" idx="1"/>
          </p:nvPr>
        </p:nvSpPr>
        <p:spPr/>
        <p:txBody>
          <a:bodyPr/>
          <a:lstStyle/>
          <a:p>
            <a:pPr eaLnBrk="1" hangingPunct="1">
              <a:lnSpc>
                <a:spcPct val="80000"/>
              </a:lnSpc>
            </a:pPr>
            <a:r>
              <a:rPr lang="en-US" altLang="ko-KR" sz="1800" dirty="0" smtClean="0">
                <a:ea typeface="굴림" charset="-127"/>
              </a:rPr>
              <a:t>"American Passages." </a:t>
            </a:r>
            <a:r>
              <a:rPr lang="en-US" altLang="ko-KR" sz="1800" u="sng" dirty="0" err="1" smtClean="0">
                <a:ea typeface="굴림" charset="-127"/>
              </a:rPr>
              <a:t>Learner.Org</a:t>
            </a:r>
            <a:r>
              <a:rPr lang="en-US" altLang="ko-KR" sz="1800" dirty="0" smtClean="0">
                <a:ea typeface="굴림" charset="-127"/>
              </a:rPr>
              <a:t>. 2005. 3 Apr. 2006 &lt;http://www.learner.org/resources/series164.html&gt;. </a:t>
            </a:r>
          </a:p>
          <a:p>
            <a:pPr eaLnBrk="1" hangingPunct="1">
              <a:lnSpc>
                <a:spcPct val="80000"/>
              </a:lnSpc>
            </a:pPr>
            <a:r>
              <a:rPr lang="en-US" altLang="ko-KR" sz="1800" dirty="0" smtClean="0">
                <a:ea typeface="굴림" charset="-127"/>
              </a:rPr>
              <a:t>Beck, Mr. "American Literary Movements." 2006. Perry Public Schools. 3 Apr. 2006 &lt;http://www.perry.k12.mi.us/beckweb/litmove.htm&gt;. </a:t>
            </a:r>
          </a:p>
          <a:p>
            <a:pPr eaLnBrk="1" hangingPunct="1">
              <a:lnSpc>
                <a:spcPct val="80000"/>
              </a:lnSpc>
            </a:pPr>
            <a:r>
              <a:rPr lang="en-US" altLang="ko-KR" sz="1800" dirty="0" err="1" smtClean="0">
                <a:ea typeface="굴림" charset="-127"/>
              </a:rPr>
              <a:t>Garbis</a:t>
            </a:r>
            <a:r>
              <a:rPr lang="en-US" altLang="ko-KR" sz="1800" dirty="0" smtClean="0">
                <a:ea typeface="굴림" charset="-127"/>
              </a:rPr>
              <a:t>, Michelle. "Literary Periods and Their Characteristics." </a:t>
            </a:r>
            <a:r>
              <a:rPr lang="en-US" altLang="ko-KR" sz="1800" u="sng" dirty="0" smtClean="0">
                <a:ea typeface="굴림" charset="-127"/>
              </a:rPr>
              <a:t>Mrs. </a:t>
            </a:r>
            <a:r>
              <a:rPr lang="en-US" altLang="ko-KR" sz="1800" u="sng" dirty="0" err="1" smtClean="0">
                <a:ea typeface="굴림" charset="-127"/>
              </a:rPr>
              <a:t>Garbis</a:t>
            </a:r>
            <a:r>
              <a:rPr lang="en-US" altLang="ko-KR" sz="1800" u="sng" dirty="0" smtClean="0">
                <a:ea typeface="굴림" charset="-127"/>
              </a:rPr>
              <a:t> English Page</a:t>
            </a:r>
            <a:r>
              <a:rPr lang="en-US" altLang="ko-KR" sz="1800" dirty="0" smtClean="0">
                <a:ea typeface="굴림" charset="-127"/>
              </a:rPr>
              <a:t>. 2006. 3 Apr. 2006 &lt;http://www.teachnlearn.org/LITERARY%20PERIODS%20AND%20THEIR%20CHARACTERISTICS.htm&gt;. </a:t>
            </a:r>
          </a:p>
          <a:p>
            <a:pPr eaLnBrk="1" hangingPunct="1">
              <a:lnSpc>
                <a:spcPct val="80000"/>
              </a:lnSpc>
            </a:pPr>
            <a:r>
              <a:rPr lang="en-US" altLang="ko-KR" sz="1800" dirty="0" smtClean="0">
                <a:ea typeface="굴림" charset="-127"/>
              </a:rPr>
              <a:t>"Literary Movements." WSU. 3 Apr. 2006 &lt;http://www.wsu.edu/~campbelld/amlit/litfram.html&gt;. </a:t>
            </a:r>
          </a:p>
          <a:p>
            <a:pPr eaLnBrk="1" hangingPunct="1">
              <a:lnSpc>
                <a:spcPct val="80000"/>
              </a:lnSpc>
            </a:pPr>
            <a:r>
              <a:rPr lang="en-US" altLang="ko-KR" sz="1800" i="1" dirty="0" smtClean="0">
                <a:ea typeface="굴림" charset="-127"/>
              </a:rPr>
              <a:t>The Norton Anthology of American Literature. </a:t>
            </a:r>
            <a:r>
              <a:rPr lang="en-US" altLang="ko-KR" sz="1800" dirty="0" smtClean="0">
                <a:ea typeface="굴림" charset="-127"/>
              </a:rPr>
              <a:t>New York: Norton, 2007.</a:t>
            </a:r>
            <a:endParaRPr lang="en-US" altLang="ko-KR" sz="1800" i="1" dirty="0" smtClean="0">
              <a:ea typeface="굴림" charset="-127"/>
            </a:endParaRPr>
          </a:p>
          <a:p>
            <a:pPr eaLnBrk="1" hangingPunct="1">
              <a:lnSpc>
                <a:spcPct val="80000"/>
              </a:lnSpc>
            </a:pPr>
            <a:r>
              <a:rPr lang="en-US" altLang="ko-KR" sz="1800" dirty="0" err="1" smtClean="0">
                <a:ea typeface="굴림" charset="-127"/>
              </a:rPr>
              <a:t>Vanspanckeren</a:t>
            </a:r>
            <a:r>
              <a:rPr lang="en-US" altLang="ko-KR" sz="1800" dirty="0" smtClean="0">
                <a:ea typeface="굴림" charset="-127"/>
              </a:rPr>
              <a:t>, Kathryn. "Outline of American Literature." </a:t>
            </a:r>
            <a:r>
              <a:rPr lang="en-US" altLang="ko-KR" sz="1800" u="sng" dirty="0" err="1" smtClean="0">
                <a:ea typeface="굴림" charset="-127"/>
              </a:rPr>
              <a:t>USinfo</a:t>
            </a:r>
            <a:r>
              <a:rPr lang="en-US" altLang="ko-KR" sz="1800" dirty="0" smtClean="0">
                <a:ea typeface="굴림" charset="-127"/>
              </a:rPr>
              <a:t>. Nov. 1998. US Department of State. 2 Apr. 2006 &lt;http://usinfo.state.gov/products/pubs/oal/oaltoc.htm&gt;.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marL="838200" indent="-838200" eaLnBrk="1" hangingPunct="1"/>
            <a:r>
              <a:rPr lang="en-US" altLang="ko-KR" sz="3200" b="1" dirty="0" smtClean="0">
                <a:ea typeface="굴림" charset="-127"/>
              </a:rPr>
              <a:t>The Age of Faith (1650-1750)</a:t>
            </a:r>
          </a:p>
        </p:txBody>
      </p:sp>
      <p:sp>
        <p:nvSpPr>
          <p:cNvPr id="15363" name="Rectangle 3"/>
          <p:cNvSpPr>
            <a:spLocks noGrp="1" noChangeArrowheads="1"/>
          </p:cNvSpPr>
          <p:nvPr>
            <p:ph sz="quarter" idx="1"/>
          </p:nvPr>
        </p:nvSpPr>
        <p:spPr>
          <a:xfrm>
            <a:off x="685800" y="1981200"/>
            <a:ext cx="7696200" cy="4114800"/>
          </a:xfrm>
        </p:spPr>
        <p:txBody>
          <a:bodyPr>
            <a:normAutofit lnSpcReduction="10000"/>
          </a:bodyPr>
          <a:lstStyle/>
          <a:p>
            <a:pPr eaLnBrk="1" hangingPunct="1">
              <a:buNone/>
            </a:pPr>
            <a:r>
              <a:rPr lang="en-US" altLang="ko-KR" sz="2000" dirty="0" smtClean="0">
                <a:ea typeface="굴림" charset="-127"/>
              </a:rPr>
              <a:t>OVERVIEW OF PURITAN/COLONIAL PERIOD: “The Age of Faith”.</a:t>
            </a:r>
          </a:p>
          <a:p>
            <a:pPr eaLnBrk="1" hangingPunct="1"/>
            <a:endParaRPr lang="en-US" altLang="ko-KR" sz="2000" dirty="0" smtClean="0">
              <a:ea typeface="굴림" charset="-127"/>
            </a:endParaRPr>
          </a:p>
          <a:p>
            <a:pPr eaLnBrk="1" hangingPunct="1"/>
            <a:r>
              <a:rPr lang="en-US" altLang="ko-KR" sz="2000" b="1" dirty="0" smtClean="0">
                <a:ea typeface="굴림" charset="-127"/>
              </a:rPr>
              <a:t>Genre/Style : </a:t>
            </a:r>
            <a:r>
              <a:rPr lang="en-US" altLang="ko-KR" sz="1800" dirty="0" smtClean="0">
                <a:ea typeface="굴림" charset="-127"/>
              </a:rPr>
              <a:t>Sermons, religious tracts, diaries, personal narratives, religious poems. It was written in plain style.</a:t>
            </a:r>
          </a:p>
          <a:p>
            <a:pPr eaLnBrk="1" hangingPunct="1"/>
            <a:r>
              <a:rPr lang="en-US" altLang="ko-KR" sz="2000" b="1" dirty="0" smtClean="0">
                <a:ea typeface="굴림" charset="-127"/>
              </a:rPr>
              <a:t>Effect/Aspects : </a:t>
            </a:r>
            <a:r>
              <a:rPr lang="en-US" altLang="ko-KR" sz="1800" dirty="0" smtClean="0">
                <a:ea typeface="굴림" charset="-127"/>
              </a:rPr>
              <a:t>Instructive, reinforces authority of the Bible and the church.  Very little imaginative literature was produced.</a:t>
            </a:r>
          </a:p>
          <a:p>
            <a:pPr eaLnBrk="1" hangingPunct="1"/>
            <a:r>
              <a:rPr lang="en-US" altLang="ko-KR" sz="2000" b="1" dirty="0" smtClean="0">
                <a:ea typeface="굴림" charset="-127"/>
              </a:rPr>
              <a:t>Historical Context : </a:t>
            </a:r>
            <a:r>
              <a:rPr lang="en-US" altLang="ko-KR" sz="1800" dirty="0" smtClean="0">
                <a:ea typeface="굴림" charset="-127"/>
              </a:rPr>
              <a:t>Puritan settlers fled England where they were being persecuted for their religious beliefs, and came to New England to have religious freedom.</a:t>
            </a:r>
          </a:p>
          <a:p>
            <a:pPr eaLnBrk="1" hangingPunct="1"/>
            <a:r>
              <a:rPr lang="en-US" altLang="ko-KR" sz="1800" b="1" dirty="0" smtClean="0">
                <a:ea typeface="굴림" charset="-127"/>
              </a:rPr>
              <a:t>Philosophical Emphasis: </a:t>
            </a:r>
            <a:r>
              <a:rPr lang="en-US" altLang="ko-KR" sz="1800" dirty="0" smtClean="0">
                <a:ea typeface="굴림" charset="-127"/>
              </a:rPr>
              <a:t>The Bible is the only source of truth.  The physical world around us is not real. Only the spiritual world is real. Believed that mankind is essentially evil.</a:t>
            </a:r>
            <a:endParaRPr lang="en-US" altLang="ko-KR" sz="1800" b="1" dirty="0" smtClean="0">
              <a:ea typeface="굴림" charset="-127"/>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ko-KR" smtClean="0">
                <a:ea typeface="굴림" charset="-127"/>
              </a:rPr>
              <a:t>Overview</a:t>
            </a:r>
          </a:p>
        </p:txBody>
      </p:sp>
      <p:sp>
        <p:nvSpPr>
          <p:cNvPr id="14339" name="Rectangle 3"/>
          <p:cNvSpPr>
            <a:spLocks noGrp="1" noChangeArrowheads="1"/>
          </p:cNvSpPr>
          <p:nvPr>
            <p:ph sz="quarter" idx="1"/>
          </p:nvPr>
        </p:nvSpPr>
        <p:spPr>
          <a:xfrm>
            <a:off x="301752" y="1905000"/>
            <a:ext cx="8503920" cy="4194048"/>
          </a:xfrm>
        </p:spPr>
        <p:txBody>
          <a:bodyPr/>
          <a:lstStyle/>
          <a:p>
            <a:pPr marL="590550" indent="-590550" eaLnBrk="1" hangingPunct="1">
              <a:lnSpc>
                <a:spcPct val="80000"/>
              </a:lnSpc>
              <a:buNone/>
            </a:pPr>
            <a:r>
              <a:rPr lang="en-US" altLang="ko-KR" sz="2400" b="1" dirty="0" smtClean="0">
                <a:ea typeface="굴림" charset="-127"/>
              </a:rPr>
              <a:t>PRECURSORS:       </a:t>
            </a:r>
          </a:p>
          <a:p>
            <a:pPr marL="590550" indent="-590550">
              <a:lnSpc>
                <a:spcPct val="80000"/>
              </a:lnSpc>
            </a:pPr>
            <a:r>
              <a:rPr lang="en-US" altLang="ko-KR" sz="2400" b="1" dirty="0" smtClean="0">
                <a:ea typeface="굴림" charset="-127"/>
              </a:rPr>
              <a:t>Puritan/Colonial “Age of Faith” (1650-1750)</a:t>
            </a:r>
          </a:p>
          <a:p>
            <a:pPr marL="590550" indent="-590550">
              <a:lnSpc>
                <a:spcPct val="80000"/>
              </a:lnSpc>
            </a:pPr>
            <a:r>
              <a:rPr lang="en-US" altLang="ko-KR" sz="2400" b="1" dirty="0" smtClean="0">
                <a:ea typeface="굴림" charset="-127"/>
              </a:rPr>
              <a:t>Enlightenment “Age of Reason” (1700-1820)</a:t>
            </a:r>
          </a:p>
          <a:p>
            <a:pPr marL="590550" indent="-590550">
              <a:lnSpc>
                <a:spcPct val="80000"/>
              </a:lnSpc>
            </a:pPr>
            <a:endParaRPr lang="en-US" altLang="ko-KR" sz="2400" b="1" dirty="0" smtClean="0">
              <a:ea typeface="굴림" charset="-127"/>
            </a:endParaRPr>
          </a:p>
          <a:p>
            <a:pPr marL="590550" indent="-590550">
              <a:lnSpc>
                <a:spcPct val="80000"/>
              </a:lnSpc>
              <a:buNone/>
            </a:pPr>
            <a:r>
              <a:rPr lang="en-US" altLang="ko-KR" sz="2400" b="1" dirty="0" smtClean="0">
                <a:ea typeface="굴림" charset="-127"/>
              </a:rPr>
              <a:t>19</a:t>
            </a:r>
            <a:r>
              <a:rPr lang="en-US" altLang="ko-KR" sz="2400" b="1" baseline="30000" dirty="0" smtClean="0">
                <a:ea typeface="굴림" charset="-127"/>
              </a:rPr>
              <a:t>TH</a:t>
            </a:r>
            <a:r>
              <a:rPr lang="en-US" altLang="ko-KR" sz="2400" b="1" dirty="0" smtClean="0">
                <a:ea typeface="굴림" charset="-127"/>
              </a:rPr>
              <a:t> CENTURY LITERARY MOVEMENTS</a:t>
            </a:r>
            <a:r>
              <a:rPr lang="en-US" altLang="ko-KR" sz="2400" dirty="0" smtClean="0">
                <a:ea typeface="굴림" charset="-127"/>
              </a:rPr>
              <a:t> </a:t>
            </a:r>
          </a:p>
          <a:p>
            <a:pPr marL="590550" indent="-590550" eaLnBrk="1" hangingPunct="1">
              <a:lnSpc>
                <a:spcPct val="80000"/>
              </a:lnSpc>
              <a:buFont typeface="Wingdings" charset="2"/>
              <a:buAutoNum type="arabicPeriod"/>
            </a:pPr>
            <a:r>
              <a:rPr lang="en-US" altLang="ko-KR" sz="2400" b="1" dirty="0" smtClean="0">
                <a:ea typeface="굴림" charset="-127"/>
              </a:rPr>
              <a:t>Romanticism (1800-1860)</a:t>
            </a:r>
          </a:p>
          <a:p>
            <a:pPr marL="590550" indent="-590550" eaLnBrk="1" hangingPunct="1">
              <a:lnSpc>
                <a:spcPct val="80000"/>
              </a:lnSpc>
              <a:buFont typeface="Wingdings" charset="2"/>
              <a:buAutoNum type="arabicPeriod"/>
            </a:pPr>
            <a:r>
              <a:rPr lang="en-US" altLang="ko-KR" sz="2400" b="1" dirty="0" smtClean="0">
                <a:ea typeface="굴림" charset="-127"/>
              </a:rPr>
              <a:t>Transcendentalism (1840-1860)</a:t>
            </a:r>
          </a:p>
          <a:p>
            <a:pPr marL="590550" indent="-590550" eaLnBrk="1" hangingPunct="1">
              <a:lnSpc>
                <a:spcPct val="80000"/>
              </a:lnSpc>
              <a:buFont typeface="Wingdings" charset="2"/>
              <a:buAutoNum type="arabicPeriod"/>
            </a:pPr>
            <a:r>
              <a:rPr lang="en-US" altLang="ko-KR" sz="2400" b="1" dirty="0" smtClean="0">
                <a:ea typeface="굴림" charset="-127"/>
              </a:rPr>
              <a:t>Realism and Naturalism (1855-1900)</a:t>
            </a:r>
          </a:p>
          <a:p>
            <a:pPr marL="590550" indent="-590550" eaLnBrk="1" hangingPunct="1">
              <a:lnSpc>
                <a:spcPct val="80000"/>
              </a:lnSpc>
              <a:buNone/>
            </a:pPr>
            <a:endParaRPr lang="en-US" altLang="ko-KR" sz="2400" b="1" dirty="0" smtClean="0">
              <a:ea typeface="굴림" charset="-127"/>
            </a:endParaRPr>
          </a:p>
          <a:p>
            <a:pPr marL="590550" indent="-590550" eaLnBrk="1" hangingPunct="1">
              <a:lnSpc>
                <a:spcPct val="80000"/>
              </a:lnSpc>
              <a:buNone/>
            </a:pPr>
            <a:r>
              <a:rPr lang="en-US" altLang="ko-KR" sz="2400" dirty="0" smtClean="0">
                <a:ea typeface="굴림" charset="-127"/>
              </a:rPr>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http://www.todayinliterature.com/assets/portraits/b/anne-bradstreet-150x222.jpg"/>
          <p:cNvPicPr>
            <a:picLocks noChangeAspect="1" noChangeArrowheads="1"/>
          </p:cNvPicPr>
          <p:nvPr/>
        </p:nvPicPr>
        <p:blipFill>
          <a:blip r:embed="rId2"/>
          <a:stretch>
            <a:fillRect/>
          </a:stretch>
        </p:blipFill>
        <p:spPr bwMode="auto">
          <a:xfrm>
            <a:off x="5333999" y="1828800"/>
            <a:ext cx="3076135" cy="3657600"/>
          </a:xfrm>
          <a:prstGeom prst="rect">
            <a:avLst/>
          </a:prstGeom>
          <a:noFill/>
          <a:ln w="9525">
            <a:noFill/>
            <a:miter lim="800000"/>
            <a:headEnd/>
            <a:tailEnd/>
          </a:ln>
        </p:spPr>
      </p:pic>
      <p:sp>
        <p:nvSpPr>
          <p:cNvPr id="16387" name="Rectangle 2"/>
          <p:cNvSpPr>
            <a:spLocks noGrp="1" noChangeArrowheads="1"/>
          </p:cNvSpPr>
          <p:nvPr>
            <p:ph type="title"/>
          </p:nvPr>
        </p:nvSpPr>
        <p:spPr/>
        <p:txBody>
          <a:bodyPr>
            <a:normAutofit/>
          </a:bodyPr>
          <a:lstStyle/>
          <a:p>
            <a:pPr marL="838200" indent="-838200"/>
            <a:r>
              <a:rPr lang="en-US" altLang="ko-KR" sz="3200" b="1" dirty="0" smtClean="0">
                <a:ea typeface="굴림" charset="-127"/>
              </a:rPr>
              <a:t>The Age of Faith (1650-1750)</a:t>
            </a:r>
          </a:p>
        </p:txBody>
      </p:sp>
      <p:sp>
        <p:nvSpPr>
          <p:cNvPr id="16388" name="Rectangle 3"/>
          <p:cNvSpPr>
            <a:spLocks noGrp="1" noChangeArrowheads="1"/>
          </p:cNvSpPr>
          <p:nvPr>
            <p:ph sz="quarter" idx="1"/>
          </p:nvPr>
        </p:nvSpPr>
        <p:spPr>
          <a:xfrm>
            <a:off x="301752" y="1600200"/>
            <a:ext cx="4346448" cy="4498848"/>
          </a:xfrm>
        </p:spPr>
        <p:txBody>
          <a:bodyPr>
            <a:normAutofit/>
          </a:bodyPr>
          <a:lstStyle/>
          <a:p>
            <a:pPr eaLnBrk="1" hangingPunct="1"/>
            <a:r>
              <a:rPr lang="en-US" altLang="ko-KR" sz="2400" dirty="0" smtClean="0">
                <a:ea typeface="굴림" charset="-127"/>
              </a:rPr>
              <a:t>Anne Bradstreet (1612-1672)</a:t>
            </a:r>
          </a:p>
          <a:p>
            <a:pPr marL="274320" lvl="1">
              <a:buClr>
                <a:schemeClr val="accent1"/>
              </a:buClr>
              <a:buSzPct val="85000"/>
              <a:buNone/>
            </a:pPr>
            <a:r>
              <a:rPr lang="en-US" altLang="ko-KR" sz="2400" dirty="0" smtClean="0">
                <a:ea typeface="굴림" charset="-127"/>
              </a:rPr>
              <a:t>	</a:t>
            </a:r>
            <a:r>
              <a:rPr lang="en-US" altLang="ko-KR" sz="2000" dirty="0" smtClean="0">
                <a:ea typeface="굴림" charset="-127"/>
              </a:rPr>
              <a:t>The first published compilation of poems by an American was also the first American book to be published by a woman, Anne Bradstreet. Born and educated in England, Anne Bradstreet was the daughter of an earl's estate manager.  She emigrated with her family when she was 18, and she lived in Boston.</a:t>
            </a:r>
          </a:p>
          <a:p>
            <a:pPr eaLnBrk="1" hangingPunct="1"/>
            <a:endParaRPr lang="en-US" altLang="ko-KR" sz="2800" dirty="0" smtClean="0">
              <a:ea typeface="굴림" charset="-127"/>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3200" b="1" dirty="0" smtClean="0">
                <a:ea typeface="굴림" charset="-127"/>
              </a:rPr>
              <a:t>The Age of Faith (1650-1750)</a:t>
            </a:r>
            <a:endParaRPr lang="ko-KR" altLang="en-US" sz="3200" dirty="0"/>
          </a:p>
        </p:txBody>
      </p:sp>
      <p:sp>
        <p:nvSpPr>
          <p:cNvPr id="3" name="Content Placeholder 2"/>
          <p:cNvSpPr>
            <a:spLocks noGrp="1"/>
          </p:cNvSpPr>
          <p:nvPr>
            <p:ph sz="quarter" idx="1"/>
          </p:nvPr>
        </p:nvSpPr>
        <p:spPr>
          <a:xfrm>
            <a:off x="304800" y="1524000"/>
            <a:ext cx="4267200" cy="4575048"/>
          </a:xfrm>
        </p:spPr>
        <p:txBody>
          <a:bodyPr>
            <a:normAutofit lnSpcReduction="10000"/>
          </a:bodyPr>
          <a:lstStyle/>
          <a:p>
            <a:pPr lvl="1">
              <a:buNone/>
            </a:pPr>
            <a:r>
              <a:rPr lang="en-US" altLang="ko-KR" sz="1500" dirty="0" smtClean="0">
                <a:solidFill>
                  <a:schemeClr val="tx1"/>
                </a:solidFill>
              </a:rPr>
              <a:t>“TO MY DEAR AND LOVING HUSBAND”</a:t>
            </a:r>
          </a:p>
          <a:p>
            <a:pPr>
              <a:buNone/>
            </a:pPr>
            <a:r>
              <a:rPr lang="en-US" altLang="ko-KR" sz="2000" dirty="0" smtClean="0"/>
              <a:t>	Anne Bradstreet. </a:t>
            </a:r>
            <a:br>
              <a:rPr lang="en-US" altLang="ko-KR" sz="2000" dirty="0" smtClean="0"/>
            </a:br>
            <a:r>
              <a:rPr lang="en-US" altLang="ko-KR" sz="2000" dirty="0" smtClean="0"/>
              <a:t/>
            </a:r>
            <a:br>
              <a:rPr lang="en-US" altLang="ko-KR" sz="2000" dirty="0" smtClean="0"/>
            </a:br>
            <a:r>
              <a:rPr lang="en-US" altLang="ko-KR" sz="1600" dirty="0" smtClean="0"/>
              <a:t>If ever two were one, then surely we.</a:t>
            </a:r>
            <a:br>
              <a:rPr lang="en-US" altLang="ko-KR" sz="1600" dirty="0" smtClean="0"/>
            </a:br>
            <a:r>
              <a:rPr lang="en-US" altLang="ko-KR" sz="1600" dirty="0" smtClean="0"/>
              <a:t>If ever man were loved by wife, then thee.</a:t>
            </a:r>
            <a:br>
              <a:rPr lang="en-US" altLang="ko-KR" sz="1600" dirty="0" smtClean="0"/>
            </a:br>
            <a:r>
              <a:rPr lang="en-US" altLang="ko-KR" sz="1600" dirty="0" smtClean="0"/>
              <a:t>If ever wife was happy in a man,</a:t>
            </a:r>
            <a:br>
              <a:rPr lang="en-US" altLang="ko-KR" sz="1600" dirty="0" smtClean="0"/>
            </a:br>
            <a:r>
              <a:rPr lang="en-US" altLang="ko-KR" sz="1600" dirty="0" smtClean="0"/>
              <a:t>Compare with me, ye women, if you can.</a:t>
            </a:r>
            <a:br>
              <a:rPr lang="en-US" altLang="ko-KR" sz="1600" dirty="0" smtClean="0"/>
            </a:br>
            <a:r>
              <a:rPr lang="en-US" altLang="ko-KR" sz="1600" dirty="0" smtClean="0"/>
              <a:t>I prize thy love more than whole mines of gold,</a:t>
            </a:r>
            <a:br>
              <a:rPr lang="en-US" altLang="ko-KR" sz="1600" dirty="0" smtClean="0"/>
            </a:br>
            <a:r>
              <a:rPr lang="en-US" altLang="ko-KR" sz="1600" dirty="0" smtClean="0"/>
              <a:t>Or all the riches that the East doth hold.</a:t>
            </a:r>
            <a:br>
              <a:rPr lang="en-US" altLang="ko-KR" sz="1600" dirty="0" smtClean="0"/>
            </a:br>
            <a:r>
              <a:rPr lang="en-US" altLang="ko-KR" sz="1600" dirty="0" smtClean="0"/>
              <a:t>My love is such that rivers cannot quench,</a:t>
            </a:r>
            <a:br>
              <a:rPr lang="en-US" altLang="ko-KR" sz="1600" dirty="0" smtClean="0"/>
            </a:br>
            <a:r>
              <a:rPr lang="en-US" altLang="ko-KR" sz="1600" dirty="0" smtClean="0"/>
              <a:t>Nor ought but love from thee give recompense.</a:t>
            </a:r>
            <a:br>
              <a:rPr lang="en-US" altLang="ko-KR" sz="1600" dirty="0" smtClean="0"/>
            </a:br>
            <a:r>
              <a:rPr lang="en-US" altLang="ko-KR" sz="1600" dirty="0" smtClean="0"/>
              <a:t>Thy love is such I can no way repay;</a:t>
            </a:r>
            <a:br>
              <a:rPr lang="en-US" altLang="ko-KR" sz="1600" dirty="0" smtClean="0"/>
            </a:br>
            <a:r>
              <a:rPr lang="en-US" altLang="ko-KR" sz="1600" dirty="0" smtClean="0"/>
              <a:t>The heavens reward thee manifold, I pray.</a:t>
            </a:r>
            <a:br>
              <a:rPr lang="en-US" altLang="ko-KR" sz="1600" dirty="0" smtClean="0"/>
            </a:br>
            <a:r>
              <a:rPr lang="en-US" altLang="ko-KR" sz="1600" dirty="0" smtClean="0"/>
              <a:t>Then while we live, in love let’s so persevere,</a:t>
            </a:r>
            <a:br>
              <a:rPr lang="en-US" altLang="ko-KR" sz="1600" dirty="0" smtClean="0"/>
            </a:br>
            <a:r>
              <a:rPr lang="en-US" altLang="ko-KR" sz="1600" dirty="0" smtClean="0"/>
              <a:t>That when we live no more, we may live ever.</a:t>
            </a:r>
            <a:endParaRPr lang="ko-KR" altLang="en-US" sz="1600" dirty="0"/>
          </a:p>
        </p:txBody>
      </p:sp>
      <p:sp>
        <p:nvSpPr>
          <p:cNvPr id="4" name="TextBox 3"/>
          <p:cNvSpPr txBox="1"/>
          <p:nvPr/>
        </p:nvSpPr>
        <p:spPr>
          <a:xfrm>
            <a:off x="4648200" y="1600201"/>
            <a:ext cx="3810000" cy="4278094"/>
          </a:xfrm>
          <a:prstGeom prst="rect">
            <a:avLst/>
          </a:prstGeom>
          <a:noFill/>
        </p:spPr>
        <p:txBody>
          <a:bodyPr wrap="square" rtlCol="0">
            <a:spAutoFit/>
          </a:bodyPr>
          <a:lstStyle/>
          <a:p>
            <a:r>
              <a:rPr lang="en-US" altLang="ko-KR" sz="1600" b="1" dirty="0" smtClean="0">
                <a:latin typeface="+mn-lt"/>
                <a:cs typeface="Times New Roman" pitchFamily="18" charset="0"/>
              </a:rPr>
              <a:t>Psalm 23 </a:t>
            </a:r>
            <a:r>
              <a:rPr lang="en-US" altLang="ko-KR" sz="1600" dirty="0" smtClean="0">
                <a:latin typeface="+mn-lt"/>
                <a:cs typeface="Times New Roman" pitchFamily="18" charset="0"/>
              </a:rPr>
              <a:t>(King James Bible, 1611)</a:t>
            </a:r>
          </a:p>
          <a:p>
            <a:r>
              <a:rPr lang="en-US" altLang="ko-KR" sz="1600" b="1" dirty="0" smtClean="0">
                <a:latin typeface="+mn-lt"/>
                <a:cs typeface="Times New Roman" pitchFamily="18" charset="0"/>
              </a:rPr>
              <a:t>1</a:t>
            </a:r>
            <a:r>
              <a:rPr lang="en-US" altLang="ko-KR" sz="1600" b="1" dirty="0" smtClean="0">
                <a:cs typeface="Times New Roman" pitchFamily="18" charset="0"/>
              </a:rPr>
              <a:t> </a:t>
            </a:r>
            <a:r>
              <a:rPr lang="en-US" altLang="ko-KR" sz="1600" dirty="0" smtClean="0">
                <a:latin typeface="+mn-lt"/>
                <a:cs typeface="Times New Roman" pitchFamily="18" charset="0"/>
              </a:rPr>
              <a:t>The</a:t>
            </a:r>
            <a:r>
              <a:rPr lang="en-US" altLang="ko-KR" sz="1600" dirty="0">
                <a:latin typeface="+mn-lt"/>
                <a:cs typeface="Times New Roman" pitchFamily="18" charset="0"/>
              </a:rPr>
              <a:t> </a:t>
            </a:r>
            <a:r>
              <a:rPr lang="en-US" altLang="ko-KR" sz="1600" cap="small" dirty="0">
                <a:latin typeface="+mn-lt"/>
                <a:cs typeface="Times New Roman" pitchFamily="18" charset="0"/>
              </a:rPr>
              <a:t>Lord</a:t>
            </a:r>
            <a:r>
              <a:rPr lang="en-US" altLang="ko-KR" sz="1600" dirty="0">
                <a:latin typeface="+mn-lt"/>
                <a:cs typeface="Times New Roman" pitchFamily="18" charset="0"/>
              </a:rPr>
              <a:t> is my shepherd; I shall not want. </a:t>
            </a:r>
            <a:r>
              <a:rPr lang="en-US" altLang="ko-KR" sz="1600" b="1" dirty="0">
                <a:latin typeface="+mn-lt"/>
                <a:cs typeface="Times New Roman" pitchFamily="18" charset="0"/>
              </a:rPr>
              <a:t>2</a:t>
            </a:r>
            <a:r>
              <a:rPr lang="en-US" altLang="ko-KR" sz="1600" dirty="0">
                <a:latin typeface="+mn-lt"/>
                <a:cs typeface="Times New Roman" pitchFamily="18" charset="0"/>
              </a:rPr>
              <a:t> He maketh me to lie down in green </a:t>
            </a:r>
            <a:r>
              <a:rPr lang="en-US" altLang="ko-KR" sz="1600" dirty="0" smtClean="0">
                <a:latin typeface="+mn-lt"/>
                <a:cs typeface="Times New Roman" pitchFamily="18" charset="0"/>
              </a:rPr>
              <a:t>pastures</a:t>
            </a:r>
            <a:r>
              <a:rPr lang="en-US" altLang="ko-KR" sz="1600" dirty="0">
                <a:latin typeface="+mn-lt"/>
                <a:cs typeface="Times New Roman" pitchFamily="18" charset="0"/>
              </a:rPr>
              <a:t>: he leadeth me beside the still waters. </a:t>
            </a:r>
            <a:r>
              <a:rPr lang="en-US" altLang="ko-KR" sz="1600" b="1" dirty="0">
                <a:latin typeface="+mn-lt"/>
                <a:cs typeface="Times New Roman" pitchFamily="18" charset="0"/>
              </a:rPr>
              <a:t>3</a:t>
            </a:r>
            <a:r>
              <a:rPr lang="en-US" altLang="ko-KR" sz="1600" dirty="0">
                <a:latin typeface="+mn-lt"/>
                <a:cs typeface="Times New Roman" pitchFamily="18" charset="0"/>
              </a:rPr>
              <a:t> He restoreth my soul: he leadeth me in the paths of righteousness for his name's sake. </a:t>
            </a:r>
            <a:r>
              <a:rPr lang="en-US" altLang="ko-KR" sz="1600" b="1" dirty="0">
                <a:latin typeface="+mn-lt"/>
                <a:cs typeface="Times New Roman" pitchFamily="18" charset="0"/>
              </a:rPr>
              <a:t>4</a:t>
            </a:r>
            <a:r>
              <a:rPr lang="en-US" altLang="ko-KR" sz="1600" dirty="0">
                <a:latin typeface="+mn-lt"/>
                <a:cs typeface="Times New Roman" pitchFamily="18" charset="0"/>
              </a:rPr>
              <a:t> Yea, though I walk through the valley of the shadow of death, I will fear no evil: for thou art with me; thy rod and thy staff they comfort me. </a:t>
            </a:r>
            <a:r>
              <a:rPr lang="en-US" altLang="ko-KR" sz="1600" b="1" dirty="0">
                <a:latin typeface="+mn-lt"/>
                <a:cs typeface="Times New Roman" pitchFamily="18" charset="0"/>
              </a:rPr>
              <a:t>5</a:t>
            </a:r>
            <a:r>
              <a:rPr lang="en-US" altLang="ko-KR" sz="1600" dirty="0">
                <a:latin typeface="+mn-lt"/>
                <a:cs typeface="Times New Roman" pitchFamily="18" charset="0"/>
              </a:rPr>
              <a:t> Thou preparest a table before me in the presence of mine enemies: thou </a:t>
            </a:r>
            <a:r>
              <a:rPr lang="en-US" altLang="ko-KR" sz="1600" dirty="0" smtClean="0">
                <a:latin typeface="+mn-lt"/>
                <a:cs typeface="Times New Roman" pitchFamily="18" charset="0"/>
              </a:rPr>
              <a:t>anointest</a:t>
            </a:r>
            <a:r>
              <a:rPr lang="en-US" altLang="ko-KR" sz="1600" dirty="0">
                <a:latin typeface="+mn-lt"/>
                <a:cs typeface="Times New Roman" pitchFamily="18" charset="0"/>
              </a:rPr>
              <a:t> my head with oil; my cup runneth over. </a:t>
            </a:r>
            <a:r>
              <a:rPr lang="en-US" altLang="ko-KR" sz="1600" b="1" dirty="0">
                <a:latin typeface="+mn-lt"/>
                <a:cs typeface="Times New Roman" pitchFamily="18" charset="0"/>
              </a:rPr>
              <a:t>6</a:t>
            </a:r>
            <a:r>
              <a:rPr lang="en-US" altLang="ko-KR" sz="1600" dirty="0">
                <a:latin typeface="+mn-lt"/>
                <a:cs typeface="Times New Roman" pitchFamily="18" charset="0"/>
              </a:rPr>
              <a:t> Surely goodness and mercy shall follow me all the days of my life: and I will dwell in the house of the </a:t>
            </a:r>
            <a:r>
              <a:rPr lang="en-US" altLang="ko-KR" sz="1600" cap="small" dirty="0">
                <a:latin typeface="+mn-lt"/>
                <a:cs typeface="Times New Roman" pitchFamily="18" charset="0"/>
              </a:rPr>
              <a:t>Lord</a:t>
            </a:r>
            <a:r>
              <a:rPr lang="en-US" altLang="ko-KR" sz="1600" dirty="0">
                <a:latin typeface="+mn-lt"/>
                <a:cs typeface="Times New Roman" pitchFamily="18" charset="0"/>
              </a:rPr>
              <a:t> for ever. </a:t>
            </a:r>
            <a:endParaRPr lang="ko-KR" altLang="en-US" sz="1600" dirty="0">
              <a:latin typeface="+mn-lt"/>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http://www.havelshouseofhistory.com/Cotton%20Mather.jpg"/>
          <p:cNvPicPr>
            <a:picLocks noChangeAspect="1" noChangeArrowheads="1"/>
          </p:cNvPicPr>
          <p:nvPr/>
        </p:nvPicPr>
        <p:blipFill>
          <a:blip r:embed="rId2"/>
          <a:stretch>
            <a:fillRect/>
          </a:stretch>
        </p:blipFill>
        <p:spPr bwMode="auto">
          <a:xfrm>
            <a:off x="4876800" y="2057400"/>
            <a:ext cx="3308350" cy="3308350"/>
          </a:xfrm>
          <a:prstGeom prst="rect">
            <a:avLst/>
          </a:prstGeom>
          <a:noFill/>
          <a:ln w="9525">
            <a:noFill/>
            <a:miter lim="800000"/>
            <a:headEnd/>
            <a:tailEnd/>
          </a:ln>
        </p:spPr>
      </p:pic>
      <p:sp>
        <p:nvSpPr>
          <p:cNvPr id="17411" name="Rectangle 2"/>
          <p:cNvSpPr>
            <a:spLocks noGrp="1" noChangeArrowheads="1"/>
          </p:cNvSpPr>
          <p:nvPr>
            <p:ph type="title"/>
          </p:nvPr>
        </p:nvSpPr>
        <p:spPr/>
        <p:txBody>
          <a:bodyPr>
            <a:normAutofit/>
          </a:bodyPr>
          <a:lstStyle/>
          <a:p>
            <a:pPr marL="838200" indent="-838200"/>
            <a:r>
              <a:rPr lang="en-US" altLang="ko-KR" sz="3200" b="1" dirty="0" smtClean="0">
                <a:ea typeface="굴림" charset="-127"/>
              </a:rPr>
              <a:t>The Age of Faith (1650-1750)</a:t>
            </a:r>
          </a:p>
        </p:txBody>
      </p:sp>
      <p:sp>
        <p:nvSpPr>
          <p:cNvPr id="17412" name="Rectangle 3"/>
          <p:cNvSpPr>
            <a:spLocks noGrp="1" noChangeArrowheads="1"/>
          </p:cNvSpPr>
          <p:nvPr>
            <p:ph sz="quarter" idx="1"/>
          </p:nvPr>
        </p:nvSpPr>
        <p:spPr>
          <a:xfrm>
            <a:off x="301752" y="1676400"/>
            <a:ext cx="4270248" cy="4422648"/>
          </a:xfrm>
        </p:spPr>
        <p:txBody>
          <a:bodyPr/>
          <a:lstStyle/>
          <a:p>
            <a:pPr eaLnBrk="1" hangingPunct="1"/>
            <a:r>
              <a:rPr lang="en-US" altLang="ko-KR" sz="2400" dirty="0" smtClean="0">
                <a:ea typeface="굴림" charset="-127"/>
              </a:rPr>
              <a:t>Cotton Mather (1663-1728)</a:t>
            </a:r>
          </a:p>
          <a:p>
            <a:pPr lvl="1" eaLnBrk="1" hangingPunct="1"/>
            <a:r>
              <a:rPr lang="en-US" altLang="ko-KR" sz="2000" dirty="0" smtClean="0">
                <a:ea typeface="굴림" charset="-127"/>
              </a:rPr>
              <a:t>A historian and minister Mather wrote over 500 books and pamphlets. His writings covered a large variety of topics but his most important work was a history of New England, titled </a:t>
            </a:r>
            <a:r>
              <a:rPr lang="en-US" altLang="ko-KR" sz="2000" i="1" dirty="0" err="1" smtClean="0">
                <a:ea typeface="굴림" charset="-127"/>
              </a:rPr>
              <a:t>Magnalia</a:t>
            </a:r>
            <a:r>
              <a:rPr lang="en-US" altLang="ko-KR" sz="2000" i="1" dirty="0" smtClean="0">
                <a:ea typeface="굴림" charset="-127"/>
              </a:rPr>
              <a:t> Christi Americana </a:t>
            </a:r>
            <a:r>
              <a:rPr lang="en-US" altLang="ko-KR" sz="2000" dirty="0" smtClean="0">
                <a:ea typeface="굴림" charset="-127"/>
              </a:rPr>
              <a:t>(The History of Christ’s Work in America).</a:t>
            </a:r>
          </a:p>
          <a:p>
            <a:pPr lvl="1" eaLnBrk="1" hangingPunct="1"/>
            <a:endParaRPr lang="en-US" altLang="ko-KR" dirty="0" smtClean="0">
              <a:ea typeface="굴림" charset="-127"/>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 y="152400"/>
            <a:ext cx="8839200" cy="762000"/>
          </a:xfrm>
        </p:spPr>
        <p:txBody>
          <a:bodyPr>
            <a:normAutofit/>
          </a:bodyPr>
          <a:lstStyle/>
          <a:p>
            <a:pPr marL="838200" indent="-838200" eaLnBrk="1" hangingPunct="1"/>
            <a:r>
              <a:rPr lang="en-US" altLang="ko-KR" sz="3200" b="1" dirty="0" smtClean="0">
                <a:ea typeface="굴림" charset="-127"/>
              </a:rPr>
              <a:t>Age of Reason (1750-1800)</a:t>
            </a:r>
            <a:r>
              <a:rPr lang="en-US" altLang="ko-KR" sz="3200" dirty="0" smtClean="0">
                <a:ea typeface="굴림" charset="-127"/>
              </a:rPr>
              <a:t> </a:t>
            </a:r>
          </a:p>
        </p:txBody>
      </p:sp>
      <p:sp>
        <p:nvSpPr>
          <p:cNvPr id="18435" name="Rectangle 3"/>
          <p:cNvSpPr>
            <a:spLocks noGrp="1" noChangeArrowheads="1"/>
          </p:cNvSpPr>
          <p:nvPr>
            <p:ph sz="quarter" idx="1"/>
          </p:nvPr>
        </p:nvSpPr>
        <p:spPr>
          <a:xfrm>
            <a:off x="685800" y="1676400"/>
            <a:ext cx="7696200" cy="3657600"/>
          </a:xfrm>
        </p:spPr>
        <p:txBody>
          <a:bodyPr>
            <a:normAutofit lnSpcReduction="10000"/>
          </a:bodyPr>
          <a:lstStyle/>
          <a:p>
            <a:pPr eaLnBrk="1" hangingPunct="1"/>
            <a:r>
              <a:rPr lang="en-US" altLang="ko-KR" sz="2000" dirty="0" smtClean="0">
                <a:ea typeface="굴림" charset="-127"/>
              </a:rPr>
              <a:t>Overview of the Enlightenment: the “Age of Reason.”</a:t>
            </a:r>
          </a:p>
          <a:p>
            <a:pPr eaLnBrk="1" hangingPunct="1"/>
            <a:endParaRPr lang="en-US" altLang="ko-KR" sz="2000" dirty="0" smtClean="0">
              <a:ea typeface="굴림" charset="-127"/>
            </a:endParaRPr>
          </a:p>
          <a:p>
            <a:pPr eaLnBrk="1" hangingPunct="1"/>
            <a:r>
              <a:rPr lang="en-US" altLang="ko-KR" sz="1800" b="1" dirty="0" smtClean="0">
                <a:ea typeface="굴림" charset="-127"/>
              </a:rPr>
              <a:t>Genre/Style : </a:t>
            </a:r>
            <a:r>
              <a:rPr lang="en-US" altLang="ko-KR" sz="1800" dirty="0" smtClean="0">
                <a:ea typeface="굴림" charset="-127"/>
              </a:rPr>
              <a:t>Political Pamphlets, Travel Writing, and highly ornate persuasive writing.</a:t>
            </a:r>
          </a:p>
          <a:p>
            <a:pPr eaLnBrk="1" hangingPunct="1"/>
            <a:r>
              <a:rPr lang="en-US" altLang="ko-KR" sz="1800" b="1" dirty="0" smtClean="0">
                <a:ea typeface="굴림" charset="-127"/>
              </a:rPr>
              <a:t>Effect/Aspects : </a:t>
            </a:r>
            <a:r>
              <a:rPr lang="en-US" altLang="ko-KR" sz="1800" dirty="0" smtClean="0">
                <a:ea typeface="굴림" charset="-127"/>
              </a:rPr>
              <a:t>Patriotism and pride grows, creates unity about issues, and creates American character.</a:t>
            </a:r>
          </a:p>
          <a:p>
            <a:pPr eaLnBrk="1" hangingPunct="1"/>
            <a:r>
              <a:rPr lang="en-US" altLang="ko-KR" sz="1800" b="1" dirty="0" smtClean="0">
                <a:ea typeface="굴림" charset="-127"/>
              </a:rPr>
              <a:t>Historical Context : </a:t>
            </a:r>
            <a:r>
              <a:rPr lang="en-US" altLang="ko-KR" sz="1800" dirty="0" smtClean="0">
                <a:ea typeface="굴림" charset="-127"/>
              </a:rPr>
              <a:t>The enlightenment was brought about because of the printing press. In America, enlightenment thinkers encouraged Revolutionary War support.</a:t>
            </a:r>
          </a:p>
          <a:p>
            <a:r>
              <a:rPr lang="en-US" altLang="ko-KR" sz="1800" b="1" dirty="0" smtClean="0">
                <a:ea typeface="굴림" charset="-127"/>
              </a:rPr>
              <a:t>Philosophical Emphasis: </a:t>
            </a:r>
            <a:r>
              <a:rPr lang="en-US" altLang="ko-KR" sz="1800" dirty="0" smtClean="0"/>
              <a:t>It promoted science and intellectual effort and opposed superstition and blind adherence to religious teachings. Encouraged individual freedom and democracy. Believed that mankind is essentially good.</a:t>
            </a:r>
            <a:endParaRPr lang="en-US" altLang="ko-KR" sz="1800" b="1" dirty="0" smtClean="0">
              <a:ea typeface="굴림" charset="-127"/>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http://212.84.179.117/i/Benjamin%20Franklin.jpg"/>
          <p:cNvPicPr>
            <a:picLocks noChangeAspect="1" noChangeArrowheads="1"/>
          </p:cNvPicPr>
          <p:nvPr/>
        </p:nvPicPr>
        <p:blipFill>
          <a:blip r:embed="rId2"/>
          <a:srcRect/>
          <a:stretch>
            <a:fillRect/>
          </a:stretch>
        </p:blipFill>
        <p:spPr bwMode="auto">
          <a:xfrm>
            <a:off x="5486400" y="1981200"/>
            <a:ext cx="2438400" cy="3551246"/>
          </a:xfrm>
          <a:prstGeom prst="rect">
            <a:avLst/>
          </a:prstGeom>
          <a:noFill/>
          <a:ln w="9525">
            <a:noFill/>
            <a:miter lim="800000"/>
            <a:headEnd/>
            <a:tailEnd/>
          </a:ln>
        </p:spPr>
      </p:pic>
      <p:sp>
        <p:nvSpPr>
          <p:cNvPr id="20483" name="Rectangle 2"/>
          <p:cNvSpPr>
            <a:spLocks noGrp="1" noChangeArrowheads="1"/>
          </p:cNvSpPr>
          <p:nvPr>
            <p:ph type="title"/>
          </p:nvPr>
        </p:nvSpPr>
        <p:spPr>
          <a:xfrm>
            <a:off x="1295400" y="152400"/>
            <a:ext cx="6870700" cy="762000"/>
          </a:xfrm>
        </p:spPr>
        <p:txBody>
          <a:bodyPr>
            <a:normAutofit/>
          </a:bodyPr>
          <a:lstStyle/>
          <a:p>
            <a:pPr marL="838200" indent="-838200" eaLnBrk="1" hangingPunct="1"/>
            <a:r>
              <a:rPr lang="en-US" altLang="ko-KR" sz="3200" b="1" dirty="0" smtClean="0">
                <a:ea typeface="굴림" charset="-127"/>
              </a:rPr>
              <a:t>Age of Reason (1750-1800)</a:t>
            </a:r>
            <a:r>
              <a:rPr lang="en-US" altLang="ko-KR" sz="3200" dirty="0" smtClean="0">
                <a:ea typeface="굴림" charset="-127"/>
              </a:rPr>
              <a:t> </a:t>
            </a:r>
          </a:p>
        </p:txBody>
      </p:sp>
      <p:sp>
        <p:nvSpPr>
          <p:cNvPr id="20484" name="Rectangle 3"/>
          <p:cNvSpPr>
            <a:spLocks noGrp="1" noChangeArrowheads="1"/>
          </p:cNvSpPr>
          <p:nvPr>
            <p:ph sz="quarter" idx="1"/>
          </p:nvPr>
        </p:nvSpPr>
        <p:spPr>
          <a:xfrm>
            <a:off x="301752" y="1527048"/>
            <a:ext cx="4270248" cy="4572000"/>
          </a:xfrm>
        </p:spPr>
        <p:txBody>
          <a:bodyPr>
            <a:normAutofit/>
          </a:bodyPr>
          <a:lstStyle/>
          <a:p>
            <a:pPr eaLnBrk="1" hangingPunct="1">
              <a:lnSpc>
                <a:spcPct val="90000"/>
              </a:lnSpc>
            </a:pPr>
            <a:r>
              <a:rPr lang="en-US" altLang="ko-KR" sz="2400" dirty="0" smtClean="0">
                <a:ea typeface="굴림" charset="-127"/>
              </a:rPr>
              <a:t>Benjamin Franklin (1706-1790)</a:t>
            </a:r>
          </a:p>
          <a:p>
            <a:pPr lvl="1" eaLnBrk="1" hangingPunct="1">
              <a:lnSpc>
                <a:spcPct val="90000"/>
              </a:lnSpc>
            </a:pPr>
            <a:r>
              <a:rPr lang="en-US" altLang="ko-KR" sz="2000" dirty="0" smtClean="0">
                <a:ea typeface="굴림" charset="-127"/>
              </a:rPr>
              <a:t>Benjamin Franklin, “practical yet </a:t>
            </a:r>
            <a:r>
              <a:rPr lang="en-US" altLang="ko-KR" sz="2000" dirty="0" smtClean="0">
                <a:solidFill>
                  <a:schemeClr val="tx1"/>
                </a:solidFill>
                <a:ea typeface="굴림" charset="-127"/>
              </a:rPr>
              <a:t>idealistic</a:t>
            </a:r>
            <a:r>
              <a:rPr lang="en-US" altLang="ko-KR" sz="2000" dirty="0" smtClean="0">
                <a:ea typeface="굴림" charset="-127"/>
              </a:rPr>
              <a:t>, hard-working and enormously successful,” was a second-generation immigrant who lived in Boston Massachusetts. Writer, printer, publisher, scientist, </a:t>
            </a:r>
            <a:r>
              <a:rPr lang="en-US" altLang="ko-KR" sz="2000" dirty="0" smtClean="0">
                <a:solidFill>
                  <a:schemeClr val="tx1"/>
                </a:solidFill>
                <a:ea typeface="굴림" charset="-127"/>
              </a:rPr>
              <a:t>philanthropist</a:t>
            </a:r>
            <a:r>
              <a:rPr lang="en-US" altLang="ko-KR" sz="2000" dirty="0" smtClean="0">
                <a:ea typeface="굴림" charset="-127"/>
              </a:rPr>
              <a:t>, and diplomat, Mr. Franklin was the most famous and respected private figure of his time.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3200" b="1" dirty="0" smtClean="0">
                <a:ea typeface="굴림" charset="-127"/>
              </a:rPr>
              <a:t>Age of Reason (1750-1800)</a:t>
            </a:r>
            <a:r>
              <a:rPr lang="en-US" altLang="ko-KR" sz="3200" dirty="0" smtClean="0">
                <a:ea typeface="굴림" charset="-127"/>
              </a:rPr>
              <a:t> </a:t>
            </a:r>
            <a:endParaRPr lang="ko-KR" altLang="en-US" sz="3200" dirty="0"/>
          </a:p>
        </p:txBody>
      </p:sp>
      <p:sp>
        <p:nvSpPr>
          <p:cNvPr id="3" name="Content Placeholder 2"/>
          <p:cNvSpPr>
            <a:spLocks noGrp="1"/>
          </p:cNvSpPr>
          <p:nvPr>
            <p:ph sz="quarter" idx="1"/>
          </p:nvPr>
        </p:nvSpPr>
        <p:spPr>
          <a:xfrm>
            <a:off x="2057400" y="2286000"/>
            <a:ext cx="5105400" cy="2895600"/>
          </a:xfrm>
        </p:spPr>
        <p:txBody>
          <a:bodyPr>
            <a:normAutofit fontScale="92500"/>
          </a:bodyPr>
          <a:lstStyle/>
          <a:p>
            <a:pPr>
              <a:buNone/>
            </a:pPr>
            <a:r>
              <a:rPr lang="en-US" altLang="ko-KR" dirty="0" smtClean="0"/>
              <a:t>	</a:t>
            </a:r>
            <a:r>
              <a:rPr lang="en-US" altLang="ko-KR" i="1" dirty="0" smtClean="0"/>
              <a:t>“Money has never made man happy, nor will it, there is nothing in its nature to produce happiness. The more of it one has the more one wants.”</a:t>
            </a:r>
            <a:r>
              <a:rPr lang="en-US" altLang="ko-KR" dirty="0" smtClean="0"/>
              <a:t/>
            </a:r>
            <a:br>
              <a:rPr lang="en-US" altLang="ko-KR" dirty="0" smtClean="0"/>
            </a:br>
            <a:endParaRPr lang="en-US" altLang="ko-KR" dirty="0" smtClean="0"/>
          </a:p>
          <a:p>
            <a:pPr algn="r">
              <a:buNone/>
            </a:pPr>
            <a:r>
              <a:rPr lang="en-US" altLang="ko-KR" dirty="0" smtClean="0"/>
              <a:t>Benjamin Franklin</a:t>
            </a:r>
            <a:endParaRPr lang="ko-KR"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15961</TotalTime>
  <Words>1406</Words>
  <Application>Microsoft Office PowerPoint</Application>
  <PresentationFormat>On-screen Show (4:3)</PresentationFormat>
  <Paragraphs>152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Civic</vt:lpstr>
      <vt:lpstr>Timeline of 19th Century  American Literature</vt:lpstr>
      <vt:lpstr>Overview</vt:lpstr>
      <vt:lpstr>The Age of Faith (1650-1750)</vt:lpstr>
      <vt:lpstr>The Age of Faith (1650-1750)</vt:lpstr>
      <vt:lpstr>The Age of Faith (1650-1750)</vt:lpstr>
      <vt:lpstr>The Age of Faith (1650-1750)</vt:lpstr>
      <vt:lpstr>Age of Reason (1750-1800) </vt:lpstr>
      <vt:lpstr>Age of Reason (1750-1800) </vt:lpstr>
      <vt:lpstr>Age of Reason (1750-1800) </vt:lpstr>
      <vt:lpstr>Age of Reason (1750-1800) </vt:lpstr>
      <vt:lpstr>Age of Reason (1750-1800) </vt:lpstr>
      <vt:lpstr>Comparing Ideas: Puritanism vs. Enlightenment</vt:lpstr>
      <vt:lpstr>Romanticism (1800-1860)</vt:lpstr>
      <vt:lpstr>Romanticism (1800-1860)</vt:lpstr>
      <vt:lpstr>Romanticism (1800-1860)</vt:lpstr>
      <vt:lpstr>Romanticism (1800-1860)</vt:lpstr>
      <vt:lpstr>Romanticism (1800-1860)</vt:lpstr>
      <vt:lpstr>Transcendentalism (1840-1860)</vt:lpstr>
      <vt:lpstr>Transcendentalism (1840-1860)</vt:lpstr>
      <vt:lpstr>Transcendentalism (1840-1860)</vt:lpstr>
      <vt:lpstr>Transcendentalism (1840-1860)</vt:lpstr>
      <vt:lpstr>Transcendentalism (1840-1860)</vt:lpstr>
      <vt:lpstr>Transcendentalism (1840-1860)</vt:lpstr>
      <vt:lpstr>Transcendentalism (1840-1860)</vt:lpstr>
      <vt:lpstr>Realism (1855-1900)</vt:lpstr>
      <vt:lpstr>Realism (1855-1900)</vt:lpstr>
      <vt:lpstr>Realism (1855-1900)</vt:lpstr>
      <vt:lpstr>Realism (1855-1900)</vt:lpstr>
      <vt:lpstr>Works Cited</vt:lpstr>
      <vt:lpstr>Overview</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sec</cp:lastModifiedBy>
  <cp:revision>348</cp:revision>
  <cp:lastPrinted>1601-01-01T00:00:00Z</cp:lastPrinted>
  <dcterms:created xsi:type="dcterms:W3CDTF">1601-01-01T00:00:00Z</dcterms:created>
  <dcterms:modified xsi:type="dcterms:W3CDTF">2012-03-13T03:59:02Z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